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0"/>
  </p:notesMasterIdLst>
  <p:sldIdLst>
    <p:sldId id="256" r:id="rId2"/>
    <p:sldId id="259" r:id="rId3"/>
    <p:sldId id="260" r:id="rId4"/>
    <p:sldId id="261" r:id="rId5"/>
    <p:sldId id="263"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9" r:id="rId20"/>
    <p:sldId id="280" r:id="rId21"/>
    <p:sldId id="281" r:id="rId22"/>
    <p:sldId id="282" r:id="rId23"/>
    <p:sldId id="283" r:id="rId24"/>
    <p:sldId id="285" r:id="rId25"/>
    <p:sldId id="286" r:id="rId26"/>
    <p:sldId id="287" r:id="rId27"/>
    <p:sldId id="288" r:id="rId28"/>
    <p:sldId id="289" r:id="rId29"/>
  </p:sldIdLst>
  <p:sldSz cx="9144000" cy="5143500" type="screen16x9"/>
  <p:notesSz cx="6858000" cy="9144000"/>
  <p:embeddedFontLs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34"/>
    <p:restoredTop sz="94670"/>
  </p:normalViewPr>
  <p:slideViewPr>
    <p:cSldViewPr snapToGrid="0" snapToObjects="1">
      <p:cViewPr varScale="1">
        <p:scale>
          <a:sx n="191" d="100"/>
          <a:sy n="191" d="100"/>
        </p:scale>
        <p:origin x="11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00fb8875d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00fb8875d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00fb8875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00fb8875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400fb8875d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400fb8875d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400fb8875d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400fb8875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00fb8875d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00fb8875d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400fb8875d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400fb8875d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00fb8875d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00fb8875d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400fb8875d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400fb8875d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e2a0054f9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e2a0054f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05663c492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05663c49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ee46128ea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ee46128ea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400fb8875d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400fb8875d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4e2a0054f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4e2a0054f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00fb8875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00fb8875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400fb8875d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400fb8875d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26858723f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26858723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05663c492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05663c49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3e67ec1d92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3e67ec1d92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400fb8875d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400fb8875d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400fb8875d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400fb8875d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e67ec1d9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e67ec1d9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e67ec1d92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e67ec1d9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00fb8875d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00fb8875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Resume Aug 21st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4e2a0054f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4e2a0054f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4e2a0054f9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4e2a0054f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03cd56c14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03cd56c14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00fb8875d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00fb8875d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education.launchcode.org/liftoff/videos/live-cod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LaunchCode Liftoff</a:t>
            </a:r>
            <a:endParaRPr/>
          </a:p>
        </p:txBody>
      </p:sp>
      <p:sp>
        <p:nvSpPr>
          <p:cNvPr id="68" name="Google Shape;68;p13"/>
          <p:cNvSpPr txBox="1">
            <a:spLocks noGrp="1"/>
          </p:cNvSpPr>
          <p:nvPr>
            <p:ph type="subTitle" idx="1"/>
          </p:nvPr>
        </p:nvSpPr>
        <p:spPr>
          <a:xfrm>
            <a:off x="390525" y="27129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Class 4</a:t>
            </a:r>
            <a:endParaRPr sz="2400"/>
          </a:p>
        </p:txBody>
      </p:sp>
      <p:pic>
        <p:nvPicPr>
          <p:cNvPr id="69" name="Google Shape;69;p13"/>
          <p:cNvPicPr preferRelativeResize="0"/>
          <p:nvPr/>
        </p:nvPicPr>
        <p:blipFill>
          <a:blip r:embed="rId3">
            <a:alphaModFix/>
          </a:blip>
          <a:stretch>
            <a:fillRect/>
          </a:stretch>
        </p:blipFill>
        <p:spPr>
          <a:xfrm>
            <a:off x="6046725" y="855287"/>
            <a:ext cx="2861575" cy="2861575"/>
          </a:xfrm>
          <a:prstGeom prst="rect">
            <a:avLst/>
          </a:prstGeom>
          <a:noFill/>
          <a:ln>
            <a:noFill/>
          </a:ln>
        </p:spPr>
      </p:pic>
      <p:sp>
        <p:nvSpPr>
          <p:cNvPr id="70" name="Google Shape;70;p13"/>
          <p:cNvSpPr txBox="1">
            <a:spLocks noGrp="1"/>
          </p:cNvSpPr>
          <p:nvPr>
            <p:ph type="subTitle" idx="1"/>
          </p:nvPr>
        </p:nvSpPr>
        <p:spPr>
          <a:xfrm>
            <a:off x="390525" y="341068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Hank </a:t>
            </a:r>
            <a:r>
              <a:rPr lang="en-US" dirty="0" err="1"/>
              <a:t>DeDona</a:t>
            </a:r>
            <a:endParaRPr lang="en-US" dirty="0"/>
          </a:p>
          <a:p>
            <a:pPr marL="0" lvl="0" indent="0" algn="l" rtl="0">
              <a:spcBef>
                <a:spcPts val="0"/>
              </a:spcBef>
              <a:spcAft>
                <a:spcPts val="0"/>
              </a:spcAft>
              <a:buNone/>
            </a:pPr>
            <a:r>
              <a:rPr lang="en-US" dirty="0"/>
              <a:t>4/27/2020</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Gather Requirements</a:t>
            </a:r>
            <a:endParaRPr/>
          </a:p>
        </p:txBody>
      </p:sp>
      <p:sp>
        <p:nvSpPr>
          <p:cNvPr id="208" name="Google Shape;208;p26"/>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Ask Too Many Questions</a:t>
            </a:r>
            <a:endParaRPr/>
          </a:p>
          <a:p>
            <a:pPr marL="914400" lvl="1" indent="-317500" algn="l" rtl="0">
              <a:spcBef>
                <a:spcPts val="0"/>
              </a:spcBef>
              <a:spcAft>
                <a:spcPts val="0"/>
              </a:spcAft>
              <a:buSzPts val="1400"/>
              <a:buChar char="○"/>
            </a:pPr>
            <a:r>
              <a:rPr lang="en"/>
              <a:t>Input/Output</a:t>
            </a:r>
            <a:endParaRPr/>
          </a:p>
          <a:p>
            <a:pPr marL="914400" lvl="1" indent="-317500" algn="l" rtl="0">
              <a:spcBef>
                <a:spcPts val="0"/>
              </a:spcBef>
              <a:spcAft>
                <a:spcPts val="0"/>
              </a:spcAft>
              <a:buSzPts val="1400"/>
              <a:buChar char="○"/>
            </a:pPr>
            <a:r>
              <a:rPr lang="en"/>
              <a:t>Edge Cases/Validation</a:t>
            </a:r>
            <a:endParaRPr/>
          </a:p>
          <a:p>
            <a:pPr marL="457200" lvl="0" indent="-342900" algn="l" rtl="0">
              <a:spcBef>
                <a:spcPts val="0"/>
              </a:spcBef>
              <a:spcAft>
                <a:spcPts val="0"/>
              </a:spcAft>
              <a:buSzPts val="1800"/>
              <a:buChar char="●"/>
            </a:pPr>
            <a:r>
              <a:rPr lang="en"/>
              <a:t>Write Out Requirements</a:t>
            </a:r>
            <a:endParaRPr/>
          </a:p>
          <a:p>
            <a:pPr marL="914400" lvl="1" indent="-317500" algn="l" rtl="0">
              <a:spcBef>
                <a:spcPts val="0"/>
              </a:spcBef>
              <a:spcAft>
                <a:spcPts val="0"/>
              </a:spcAft>
              <a:buSzPts val="1400"/>
              <a:buChar char="○"/>
            </a:pPr>
            <a:r>
              <a:rPr lang="en"/>
              <a:t>Helpful Later</a:t>
            </a:r>
            <a:endParaRPr/>
          </a:p>
          <a:p>
            <a:pPr marL="457200" lvl="0" indent="-342900" algn="l" rtl="0">
              <a:spcBef>
                <a:spcPts val="0"/>
              </a:spcBef>
              <a:spcAft>
                <a:spcPts val="0"/>
              </a:spcAft>
              <a:buSzPts val="1800"/>
              <a:buChar char="●"/>
            </a:pPr>
            <a:r>
              <a:rPr lang="en"/>
              <a:t>Establish Names &amp; Data Structure</a:t>
            </a:r>
            <a:endParaRPr/>
          </a:p>
        </p:txBody>
      </p:sp>
      <p:pic>
        <p:nvPicPr>
          <p:cNvPr id="209" name="Google Shape;209;p26"/>
          <p:cNvPicPr preferRelativeResize="0"/>
          <p:nvPr/>
        </p:nvPicPr>
        <p:blipFill>
          <a:blip r:embed="rId3">
            <a:alphaModFix/>
          </a:blip>
          <a:stretch>
            <a:fillRect/>
          </a:stretch>
        </p:blipFill>
        <p:spPr>
          <a:xfrm>
            <a:off x="4927356" y="1990575"/>
            <a:ext cx="3486794" cy="256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Problem Down</a:t>
            </a:r>
            <a:endParaRPr/>
          </a:p>
        </p:txBody>
      </p:sp>
      <p:sp>
        <p:nvSpPr>
          <p:cNvPr id="215" name="Google Shape;215;p27"/>
          <p:cNvSpPr txBox="1">
            <a:spLocks noGrp="1"/>
          </p:cNvSpPr>
          <p:nvPr>
            <p:ph type="body" idx="1"/>
          </p:nvPr>
        </p:nvSpPr>
        <p:spPr>
          <a:xfrm>
            <a:off x="471900" y="1919075"/>
            <a:ext cx="41052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Restate The Key Points</a:t>
            </a:r>
          </a:p>
          <a:p>
            <a:pPr marL="457200" lvl="0" indent="-342900" algn="l" rtl="0">
              <a:spcBef>
                <a:spcPts val="0"/>
              </a:spcBef>
              <a:spcAft>
                <a:spcPts val="0"/>
              </a:spcAft>
              <a:buSzPts val="1800"/>
              <a:buChar char="●"/>
            </a:pPr>
            <a:r>
              <a:rPr lang="en" dirty="0"/>
              <a:t>Think out loud!</a:t>
            </a:r>
            <a:endParaRPr dirty="0"/>
          </a:p>
          <a:p>
            <a:pPr marL="457200" lvl="0" indent="-342900" algn="l" rtl="0">
              <a:spcBef>
                <a:spcPts val="0"/>
              </a:spcBef>
              <a:spcAft>
                <a:spcPts val="0"/>
              </a:spcAft>
              <a:buSzPts val="1800"/>
              <a:buChar char="●"/>
            </a:pPr>
            <a:r>
              <a:rPr lang="en" dirty="0"/>
              <a:t>Rough Order Of Problems</a:t>
            </a:r>
            <a:endParaRPr dirty="0"/>
          </a:p>
          <a:p>
            <a:pPr marL="457200" lvl="0" indent="-342900" algn="l" rtl="0">
              <a:spcBef>
                <a:spcPts val="0"/>
              </a:spcBef>
              <a:spcAft>
                <a:spcPts val="0"/>
              </a:spcAft>
              <a:buSzPts val="1800"/>
              <a:buChar char="●"/>
            </a:pPr>
            <a:r>
              <a:rPr lang="en" dirty="0"/>
              <a:t>Resist The Urge To Code</a:t>
            </a:r>
            <a:endParaRPr dirty="0"/>
          </a:p>
          <a:p>
            <a:pPr marL="457200" lvl="0" indent="-342900" algn="l" rtl="0">
              <a:spcBef>
                <a:spcPts val="0"/>
              </a:spcBef>
              <a:spcAft>
                <a:spcPts val="0"/>
              </a:spcAft>
              <a:buSzPts val="1800"/>
              <a:buChar char="●"/>
            </a:pPr>
            <a:r>
              <a:rPr lang="en" dirty="0"/>
              <a:t>Stop, Turn Around, and Ask!</a:t>
            </a:r>
            <a:endParaRPr dirty="0"/>
          </a:p>
        </p:txBody>
      </p:sp>
      <p:pic>
        <p:nvPicPr>
          <p:cNvPr id="216" name="Google Shape;216;p27"/>
          <p:cNvPicPr preferRelativeResize="0"/>
          <p:nvPr/>
        </p:nvPicPr>
        <p:blipFill>
          <a:blip r:embed="rId3">
            <a:alphaModFix/>
          </a:blip>
          <a:stretch>
            <a:fillRect/>
          </a:stretch>
        </p:blipFill>
        <p:spPr>
          <a:xfrm>
            <a:off x="5747300" y="1778287"/>
            <a:ext cx="2131125" cy="2991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Pseudocode</a:t>
            </a:r>
            <a:endParaRPr/>
          </a:p>
        </p:txBody>
      </p:sp>
      <p:sp>
        <p:nvSpPr>
          <p:cNvPr id="222" name="Google Shape;222;p28"/>
          <p:cNvSpPr txBox="1">
            <a:spLocks noGrp="1"/>
          </p:cNvSpPr>
          <p:nvPr>
            <p:ph type="body" idx="1"/>
          </p:nvPr>
        </p:nvSpPr>
        <p:spPr>
          <a:xfrm>
            <a:off x="471900" y="1919075"/>
            <a:ext cx="41199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No Code/Syntax</a:t>
            </a:r>
          </a:p>
          <a:p>
            <a:pPr marL="457200" lvl="0" indent="-342900" algn="l" rtl="0">
              <a:spcBef>
                <a:spcPts val="0"/>
              </a:spcBef>
              <a:spcAft>
                <a:spcPts val="0"/>
              </a:spcAft>
              <a:buSzPts val="1800"/>
              <a:buChar char="●"/>
            </a:pPr>
            <a:r>
              <a:rPr lang="en" dirty="0"/>
              <a:t>Still thinking out loud!</a:t>
            </a:r>
            <a:endParaRPr dirty="0"/>
          </a:p>
          <a:p>
            <a:pPr marL="457200" lvl="0" indent="-342900" algn="l" rtl="0">
              <a:spcBef>
                <a:spcPts val="0"/>
              </a:spcBef>
              <a:spcAft>
                <a:spcPts val="0"/>
              </a:spcAft>
              <a:buSzPts val="1800"/>
              <a:buChar char="●"/>
            </a:pPr>
            <a:r>
              <a:rPr lang="en" dirty="0"/>
              <a:t>Focus On Control Structures</a:t>
            </a:r>
            <a:endParaRPr dirty="0"/>
          </a:p>
          <a:p>
            <a:pPr marL="914400" lvl="1" indent="-317500" algn="l" rtl="0">
              <a:spcBef>
                <a:spcPts val="0"/>
              </a:spcBef>
              <a:spcAft>
                <a:spcPts val="0"/>
              </a:spcAft>
              <a:buSzPts val="1400"/>
              <a:buChar char="○"/>
            </a:pPr>
            <a:r>
              <a:rPr lang="en" dirty="0"/>
              <a:t>If/Then, Loops, </a:t>
            </a:r>
            <a:r>
              <a:rPr lang="en" dirty="0" err="1"/>
              <a:t>etc</a:t>
            </a:r>
            <a:endParaRPr dirty="0"/>
          </a:p>
          <a:p>
            <a:pPr marL="457200" lvl="0" indent="-342900" algn="l" rtl="0">
              <a:spcBef>
                <a:spcPts val="0"/>
              </a:spcBef>
              <a:spcAft>
                <a:spcPts val="0"/>
              </a:spcAft>
              <a:buSzPts val="1800"/>
              <a:buChar char="●"/>
            </a:pPr>
            <a:r>
              <a:rPr lang="en" dirty="0"/>
              <a:t>Examples</a:t>
            </a:r>
            <a:endParaRPr dirty="0"/>
          </a:p>
          <a:p>
            <a:pPr marL="914400" lvl="1" indent="-317500" algn="l" rtl="0">
              <a:spcBef>
                <a:spcPts val="0"/>
              </a:spcBef>
              <a:spcAft>
                <a:spcPts val="0"/>
              </a:spcAft>
              <a:buSzPts val="1400"/>
              <a:buChar char="○"/>
            </a:pPr>
            <a:r>
              <a:rPr lang="en" dirty="0"/>
              <a:t>`If 5 is greater than 7, then stop`</a:t>
            </a:r>
            <a:endParaRPr dirty="0"/>
          </a:p>
          <a:p>
            <a:pPr marL="914400" lvl="1" indent="-317500" algn="l" rtl="0">
              <a:spcBef>
                <a:spcPts val="0"/>
              </a:spcBef>
              <a:spcAft>
                <a:spcPts val="0"/>
              </a:spcAft>
              <a:buSzPts val="1400"/>
              <a:buChar char="○"/>
            </a:pPr>
            <a:r>
              <a:rPr lang="en" dirty="0"/>
              <a:t>`Loop from 1 to 100`</a:t>
            </a:r>
            <a:endParaRPr dirty="0"/>
          </a:p>
          <a:p>
            <a:pPr marL="914400" lvl="1" indent="-317500" algn="l" rtl="0">
              <a:spcBef>
                <a:spcPts val="0"/>
              </a:spcBef>
              <a:spcAft>
                <a:spcPts val="0"/>
              </a:spcAft>
              <a:buSzPts val="1400"/>
              <a:buChar char="○"/>
            </a:pPr>
            <a:r>
              <a:rPr lang="en" dirty="0"/>
              <a:t>`If the result has a remainder, add 1`</a:t>
            </a:r>
            <a:endParaRPr dirty="0"/>
          </a:p>
          <a:p>
            <a:pPr marL="914400" lvl="1" indent="-317500" algn="l" rtl="0">
              <a:spcBef>
                <a:spcPts val="0"/>
              </a:spcBef>
              <a:spcAft>
                <a:spcPts val="0"/>
              </a:spcAft>
              <a:buSzPts val="1400"/>
              <a:buChar char="○"/>
            </a:pPr>
            <a:r>
              <a:rPr lang="en" dirty="0"/>
              <a:t>`Print “hello world”`</a:t>
            </a:r>
            <a:endParaRPr dirty="0"/>
          </a:p>
        </p:txBody>
      </p:sp>
      <p:pic>
        <p:nvPicPr>
          <p:cNvPr id="223" name="Google Shape;223;p28"/>
          <p:cNvPicPr preferRelativeResize="0"/>
          <p:nvPr/>
        </p:nvPicPr>
        <p:blipFill>
          <a:blip r:embed="rId3">
            <a:alphaModFix/>
          </a:blip>
          <a:stretch>
            <a:fillRect/>
          </a:stretch>
        </p:blipFill>
        <p:spPr>
          <a:xfrm>
            <a:off x="5219750" y="1808013"/>
            <a:ext cx="3146275" cy="2932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Write Syntax</a:t>
            </a:r>
            <a:endParaRPr/>
          </a:p>
        </p:txBody>
      </p:sp>
      <p:sp>
        <p:nvSpPr>
          <p:cNvPr id="229" name="Google Shape;229;p29"/>
          <p:cNvSpPr txBox="1">
            <a:spLocks noGrp="1"/>
          </p:cNvSpPr>
          <p:nvPr>
            <p:ph type="body" idx="1"/>
          </p:nvPr>
        </p:nvSpPr>
        <p:spPr>
          <a:xfrm>
            <a:off x="471900" y="1919075"/>
            <a:ext cx="41274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Now Start Writing Code</a:t>
            </a:r>
            <a:endParaRPr dirty="0"/>
          </a:p>
          <a:p>
            <a:pPr marL="457200" lvl="0" indent="-342900" algn="l" rtl="0">
              <a:spcBef>
                <a:spcPts val="0"/>
              </a:spcBef>
              <a:spcAft>
                <a:spcPts val="0"/>
              </a:spcAft>
              <a:buSzPts val="1800"/>
              <a:buChar char="●"/>
            </a:pPr>
            <a:r>
              <a:rPr lang="en" dirty="0"/>
              <a:t>Talk It Out (Think out loud)</a:t>
            </a:r>
            <a:endParaRPr dirty="0"/>
          </a:p>
          <a:p>
            <a:pPr marL="457200" lvl="0" indent="-342900" algn="l" rtl="0">
              <a:spcBef>
                <a:spcPts val="0"/>
              </a:spcBef>
              <a:spcAft>
                <a:spcPts val="0"/>
              </a:spcAft>
              <a:buSzPts val="1800"/>
              <a:buChar char="●"/>
            </a:pPr>
            <a:r>
              <a:rPr lang="en" dirty="0"/>
              <a:t>Don’t Be Afraid To Make Mistakes</a:t>
            </a:r>
            <a:endParaRPr dirty="0"/>
          </a:p>
          <a:p>
            <a:pPr marL="457200" lvl="0" indent="-342900" algn="l" rtl="0">
              <a:spcBef>
                <a:spcPts val="0"/>
              </a:spcBef>
              <a:spcAft>
                <a:spcPts val="0"/>
              </a:spcAft>
              <a:buSzPts val="1800"/>
              <a:buChar char="●"/>
            </a:pPr>
            <a:r>
              <a:rPr lang="en" dirty="0"/>
              <a:t>Don’t Get Caught Up On Syntax</a:t>
            </a:r>
            <a:endParaRPr dirty="0"/>
          </a:p>
          <a:p>
            <a:pPr marL="457200" lvl="0" indent="-342900" algn="l" rtl="0">
              <a:spcBef>
                <a:spcPts val="0"/>
              </a:spcBef>
              <a:spcAft>
                <a:spcPts val="0"/>
              </a:spcAft>
              <a:buSzPts val="1800"/>
              <a:buChar char="●"/>
            </a:pPr>
            <a:r>
              <a:rPr lang="en" dirty="0"/>
              <a:t>Write Clearly and Slowly</a:t>
            </a:r>
            <a:endParaRPr dirty="0"/>
          </a:p>
        </p:txBody>
      </p:sp>
      <p:pic>
        <p:nvPicPr>
          <p:cNvPr id="230" name="Google Shape;230;p29"/>
          <p:cNvPicPr preferRelativeResize="0"/>
          <p:nvPr/>
        </p:nvPicPr>
        <p:blipFill>
          <a:blip r:embed="rId3">
            <a:alphaModFix/>
          </a:blip>
          <a:stretch>
            <a:fillRect/>
          </a:stretch>
        </p:blipFill>
        <p:spPr>
          <a:xfrm>
            <a:off x="4841175" y="2150550"/>
            <a:ext cx="3995100" cy="2247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a:t>
            </a:r>
            <a:endParaRPr/>
          </a:p>
        </p:txBody>
      </p:sp>
      <p:sp>
        <p:nvSpPr>
          <p:cNvPr id="236" name="Google Shape;236;p30"/>
          <p:cNvSpPr txBox="1">
            <a:spLocks noGrp="1"/>
          </p:cNvSpPr>
          <p:nvPr>
            <p:ph type="body" idx="1"/>
          </p:nvPr>
        </p:nvSpPr>
        <p:spPr>
          <a:xfrm>
            <a:off x="471900" y="1919075"/>
            <a:ext cx="42840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Step Through Your Code (Out Loud)</a:t>
            </a:r>
            <a:endParaRPr dirty="0"/>
          </a:p>
          <a:p>
            <a:pPr marL="457200" lvl="0" indent="-342900" algn="l" rtl="0">
              <a:spcBef>
                <a:spcPts val="0"/>
              </a:spcBef>
              <a:spcAft>
                <a:spcPts val="0"/>
              </a:spcAft>
              <a:buSzPts val="1800"/>
              <a:buChar char="●"/>
            </a:pPr>
            <a:r>
              <a:rPr lang="en" dirty="0"/>
              <a:t>Track Your Variables</a:t>
            </a:r>
            <a:endParaRPr dirty="0"/>
          </a:p>
          <a:p>
            <a:pPr marL="457200" lvl="0" indent="-342900" algn="l" rtl="0">
              <a:spcBef>
                <a:spcPts val="0"/>
              </a:spcBef>
              <a:spcAft>
                <a:spcPts val="0"/>
              </a:spcAft>
              <a:buSzPts val="1800"/>
              <a:buChar char="●"/>
            </a:pPr>
            <a:r>
              <a:rPr lang="en" dirty="0"/>
              <a:t>Test Edge Cases</a:t>
            </a:r>
          </a:p>
          <a:p>
            <a:pPr marL="457200" lvl="0" indent="-342900" algn="l" rtl="0">
              <a:spcBef>
                <a:spcPts val="0"/>
              </a:spcBef>
              <a:spcAft>
                <a:spcPts val="0"/>
              </a:spcAft>
              <a:buSzPts val="1800"/>
              <a:buChar char="●"/>
            </a:pPr>
            <a:r>
              <a:rPr lang="en" dirty="0"/>
              <a:t>Shows thoroughness</a:t>
            </a:r>
            <a:endParaRPr dirty="0"/>
          </a:p>
        </p:txBody>
      </p:sp>
      <p:pic>
        <p:nvPicPr>
          <p:cNvPr id="237" name="Google Shape;237;p30"/>
          <p:cNvPicPr preferRelativeResize="0"/>
          <p:nvPr/>
        </p:nvPicPr>
        <p:blipFill>
          <a:blip r:embed="rId3">
            <a:alphaModFix/>
          </a:blip>
          <a:stretch>
            <a:fillRect/>
          </a:stretch>
        </p:blipFill>
        <p:spPr>
          <a:xfrm>
            <a:off x="5127950" y="1919075"/>
            <a:ext cx="3566053" cy="2710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Changes</a:t>
            </a:r>
            <a:endParaRPr/>
          </a:p>
        </p:txBody>
      </p:sp>
      <p:sp>
        <p:nvSpPr>
          <p:cNvPr id="243" name="Google Shape;243;p31"/>
          <p:cNvSpPr txBox="1">
            <a:spLocks noGrp="1"/>
          </p:cNvSpPr>
          <p:nvPr>
            <p:ph type="body" idx="1"/>
          </p:nvPr>
        </p:nvSpPr>
        <p:spPr>
          <a:xfrm>
            <a:off x="471900" y="1919075"/>
            <a:ext cx="41124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Fix Any “bugs” or missed branches</a:t>
            </a:r>
            <a:endParaRPr dirty="0"/>
          </a:p>
          <a:p>
            <a:pPr marL="457200" lvl="0" indent="-342900" algn="l" rtl="0">
              <a:spcBef>
                <a:spcPts val="0"/>
              </a:spcBef>
              <a:spcAft>
                <a:spcPts val="0"/>
              </a:spcAft>
              <a:buSzPts val="1800"/>
              <a:buChar char="●"/>
            </a:pPr>
            <a:r>
              <a:rPr lang="en" dirty="0"/>
              <a:t>Discuss Improvements &amp; Enhancements</a:t>
            </a:r>
            <a:endParaRPr dirty="0"/>
          </a:p>
        </p:txBody>
      </p:sp>
      <p:pic>
        <p:nvPicPr>
          <p:cNvPr id="244" name="Google Shape;244;p31"/>
          <p:cNvPicPr preferRelativeResize="0"/>
          <p:nvPr/>
        </p:nvPicPr>
        <p:blipFill>
          <a:blip r:embed="rId3">
            <a:alphaModFix/>
          </a:blip>
          <a:stretch>
            <a:fillRect/>
          </a:stretch>
        </p:blipFill>
        <p:spPr>
          <a:xfrm>
            <a:off x="5148950" y="1881900"/>
            <a:ext cx="3545050" cy="3112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Practice Makes Perfect</a:t>
            </a:r>
            <a:endParaRPr/>
          </a:p>
        </p:txBody>
      </p:sp>
      <p:sp>
        <p:nvSpPr>
          <p:cNvPr id="250" name="Google Shape;250;p32"/>
          <p:cNvSpPr txBox="1">
            <a:spLocks noGrp="1"/>
          </p:cNvSpPr>
          <p:nvPr>
            <p:ph type="body" idx="1"/>
          </p:nvPr>
        </p:nvSpPr>
        <p:spPr>
          <a:xfrm>
            <a:off x="471900" y="1919075"/>
            <a:ext cx="41199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https://www.hackerrank.com/</a:t>
            </a:r>
            <a:endParaRPr/>
          </a:p>
          <a:p>
            <a:pPr marL="0" lvl="0" indent="0" algn="l" rtl="0">
              <a:spcBef>
                <a:spcPts val="1600"/>
              </a:spcBef>
              <a:spcAft>
                <a:spcPts val="0"/>
              </a:spcAft>
              <a:buNone/>
            </a:pPr>
            <a:r>
              <a:rPr lang="en"/>
              <a:t>https://leetcode.com/</a:t>
            </a:r>
            <a:endParaRPr/>
          </a:p>
          <a:p>
            <a:pPr marL="0" lvl="0" indent="0" algn="l" rtl="0">
              <a:spcBef>
                <a:spcPts val="1600"/>
              </a:spcBef>
              <a:spcAft>
                <a:spcPts val="0"/>
              </a:spcAft>
              <a:buNone/>
            </a:pPr>
            <a:r>
              <a:rPr lang="en"/>
              <a:t>http://exercism.io/</a:t>
            </a:r>
            <a:endParaRPr/>
          </a:p>
          <a:p>
            <a:pPr marL="0" lvl="0" indent="0" algn="l" rtl="0">
              <a:spcBef>
                <a:spcPts val="1600"/>
              </a:spcBef>
              <a:spcAft>
                <a:spcPts val="1600"/>
              </a:spcAft>
              <a:buNone/>
            </a:pPr>
            <a:r>
              <a:rPr lang="en"/>
              <a:t>https://checkio.org/</a:t>
            </a:r>
            <a:endParaRPr/>
          </a:p>
        </p:txBody>
      </p:sp>
      <p:pic>
        <p:nvPicPr>
          <p:cNvPr id="251" name="Google Shape;251;p32"/>
          <p:cNvPicPr preferRelativeResize="0"/>
          <p:nvPr/>
        </p:nvPicPr>
        <p:blipFill>
          <a:blip r:embed="rId3">
            <a:alphaModFix/>
          </a:blip>
          <a:stretch>
            <a:fillRect/>
          </a:stretch>
        </p:blipFill>
        <p:spPr>
          <a:xfrm>
            <a:off x="5264667" y="1919075"/>
            <a:ext cx="3429338" cy="30720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Demo - Live Coding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FizzBuzz</a:t>
            </a:r>
            <a:endParaRPr/>
          </a:p>
        </p:txBody>
      </p:sp>
      <p:sp>
        <p:nvSpPr>
          <p:cNvPr id="262" name="Google Shape;262;p3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a:t>Write a program that prints the numbers from 1 to 100. But for multiples of three print "Fizz" instead of the number and for the multiples of five print "Buzz". For numbers which are multiples of both three and five print "FizzBuzz".</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Code Reviews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Agenda</a:t>
            </a:r>
            <a:endParaRPr/>
          </a:p>
        </p:txBody>
      </p:sp>
      <p:sp>
        <p:nvSpPr>
          <p:cNvPr id="91" name="Google Shape;91;p16"/>
          <p:cNvSpPr txBox="1">
            <a:spLocks noGrp="1"/>
          </p:cNvSpPr>
          <p:nvPr>
            <p:ph type="body" idx="1"/>
          </p:nvPr>
        </p:nvSpPr>
        <p:spPr>
          <a:xfrm>
            <a:off x="471900" y="1919075"/>
            <a:ext cx="4112400" cy="271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Objectives and Timeline</a:t>
            </a:r>
            <a:endParaRPr sz="1200"/>
          </a:p>
          <a:p>
            <a:pPr marL="457200" lvl="0" indent="-304800" algn="l" rtl="0">
              <a:spcBef>
                <a:spcPts val="0"/>
              </a:spcBef>
              <a:spcAft>
                <a:spcPts val="0"/>
              </a:spcAft>
              <a:buSzPts val="1200"/>
              <a:buChar char="●"/>
            </a:pPr>
            <a:r>
              <a:rPr lang="en" sz="1200"/>
              <a:t>Lecture</a:t>
            </a:r>
            <a:endParaRPr sz="1200"/>
          </a:p>
          <a:p>
            <a:pPr marL="914400" lvl="1" indent="-304800" algn="l" rtl="0">
              <a:spcBef>
                <a:spcPts val="0"/>
              </a:spcBef>
              <a:spcAft>
                <a:spcPts val="0"/>
              </a:spcAft>
              <a:buSzPts val="1200"/>
              <a:buChar char="○"/>
            </a:pPr>
            <a:r>
              <a:rPr lang="en" sz="1200"/>
              <a:t>Live Coding</a:t>
            </a:r>
            <a:endParaRPr sz="1200"/>
          </a:p>
          <a:p>
            <a:pPr marL="914400" lvl="1" indent="-304800" algn="l" rtl="0">
              <a:spcBef>
                <a:spcPts val="0"/>
              </a:spcBef>
              <a:spcAft>
                <a:spcPts val="0"/>
              </a:spcAft>
              <a:buSzPts val="1200"/>
              <a:buChar char="○"/>
            </a:pPr>
            <a:r>
              <a:rPr lang="en" sz="1200"/>
              <a:t>Code Review</a:t>
            </a:r>
            <a:endParaRPr sz="1200"/>
          </a:p>
          <a:p>
            <a:pPr marL="457200" marR="0" lvl="0" indent="-304800" algn="l" rtl="0">
              <a:lnSpc>
                <a:spcPct val="115000"/>
              </a:lnSpc>
              <a:spcBef>
                <a:spcPts val="0"/>
              </a:spcBef>
              <a:spcAft>
                <a:spcPts val="0"/>
              </a:spcAft>
              <a:buClr>
                <a:schemeClr val="lt2"/>
              </a:buClr>
              <a:buSzPts val="1200"/>
              <a:buFont typeface="Roboto"/>
              <a:buChar char="●"/>
            </a:pPr>
            <a:r>
              <a:rPr lang="en" sz="1200"/>
              <a:t>Assignment: Project Review</a:t>
            </a:r>
            <a:endParaRPr sz="1200"/>
          </a:p>
          <a:p>
            <a:pPr marL="457200" lvl="0" indent="-304800" algn="l" rtl="0">
              <a:spcBef>
                <a:spcPts val="0"/>
              </a:spcBef>
              <a:spcAft>
                <a:spcPts val="0"/>
              </a:spcAft>
              <a:buSzPts val="1200"/>
              <a:buChar char="●"/>
            </a:pPr>
            <a:r>
              <a:rPr lang="en" sz="1200"/>
              <a:t>Review Objectives and Q&amp;A</a:t>
            </a:r>
            <a:endParaRPr sz="1200"/>
          </a:p>
          <a:p>
            <a:pPr marL="457200" lvl="0" indent="-304800" algn="l" rtl="0">
              <a:spcBef>
                <a:spcPts val="0"/>
              </a:spcBef>
              <a:spcAft>
                <a:spcPts val="0"/>
              </a:spcAft>
              <a:buSzPts val="1200"/>
              <a:buChar char="●"/>
            </a:pPr>
            <a:r>
              <a:rPr lang="en" sz="1200"/>
              <a:t>Activity</a:t>
            </a:r>
            <a:endParaRPr sz="1200"/>
          </a:p>
          <a:p>
            <a:pPr marL="914400" lvl="1" indent="-304800" algn="l" rtl="0">
              <a:spcBef>
                <a:spcPts val="0"/>
              </a:spcBef>
              <a:spcAft>
                <a:spcPts val="0"/>
              </a:spcAft>
              <a:buSzPts val="1200"/>
              <a:buChar char="○"/>
            </a:pPr>
            <a:r>
              <a:rPr lang="en" sz="1200"/>
              <a:t>Huddle</a:t>
            </a:r>
            <a:endParaRPr sz="1200"/>
          </a:p>
          <a:p>
            <a:pPr marL="914400" lvl="1" indent="-304800" algn="l" rtl="0">
              <a:spcBef>
                <a:spcPts val="0"/>
              </a:spcBef>
              <a:spcAft>
                <a:spcPts val="0"/>
              </a:spcAft>
              <a:buSzPts val="1200"/>
              <a:buChar char="○"/>
            </a:pPr>
            <a:r>
              <a:rPr lang="en" sz="1200"/>
              <a:t>Paired Live Coding Practice</a:t>
            </a:r>
            <a:endParaRPr sz="1200"/>
          </a:p>
          <a:p>
            <a:pPr marL="914400" lvl="1" indent="-304800" algn="l" rtl="0">
              <a:spcBef>
                <a:spcPts val="0"/>
              </a:spcBef>
              <a:spcAft>
                <a:spcPts val="0"/>
              </a:spcAft>
              <a:buSzPts val="1200"/>
              <a:buChar char="○"/>
            </a:pPr>
            <a:r>
              <a:rPr lang="en" sz="1200"/>
              <a:t>Project Review</a:t>
            </a:r>
            <a:endParaRPr sz="1200"/>
          </a:p>
        </p:txBody>
      </p:sp>
      <p:pic>
        <p:nvPicPr>
          <p:cNvPr id="92" name="Google Shape;92;p16"/>
          <p:cNvPicPr preferRelativeResize="0"/>
          <p:nvPr/>
        </p:nvPicPr>
        <p:blipFill>
          <a:blip r:embed="rId3">
            <a:alphaModFix/>
          </a:blip>
          <a:stretch>
            <a:fillRect/>
          </a:stretch>
        </p:blipFill>
        <p:spPr>
          <a:xfrm>
            <a:off x="5191550" y="1919075"/>
            <a:ext cx="3022800" cy="3022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Clean Code Best Practices</a:t>
            </a:r>
            <a:endParaRPr/>
          </a:p>
        </p:txBody>
      </p:sp>
      <p:pic>
        <p:nvPicPr>
          <p:cNvPr id="278" name="Google Shape;278;p37"/>
          <p:cNvPicPr preferRelativeResize="0"/>
          <p:nvPr/>
        </p:nvPicPr>
        <p:blipFill>
          <a:blip r:embed="rId3">
            <a:alphaModFix/>
          </a:blip>
          <a:stretch>
            <a:fillRect/>
          </a:stretch>
        </p:blipFill>
        <p:spPr>
          <a:xfrm>
            <a:off x="5090675" y="2258812"/>
            <a:ext cx="3454250" cy="2030725"/>
          </a:xfrm>
          <a:prstGeom prst="rect">
            <a:avLst/>
          </a:prstGeom>
          <a:noFill/>
          <a:ln>
            <a:noFill/>
          </a:ln>
        </p:spPr>
      </p:pic>
      <p:sp>
        <p:nvSpPr>
          <p:cNvPr id="279" name="Google Shape;279;p37"/>
          <p:cNvSpPr txBox="1">
            <a:spLocks noGrp="1"/>
          </p:cNvSpPr>
          <p:nvPr>
            <p:ph type="body" idx="1"/>
          </p:nvPr>
        </p:nvSpPr>
        <p:spPr>
          <a:xfrm>
            <a:off x="471900" y="1919075"/>
            <a:ext cx="41274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Remove Dead Code</a:t>
            </a:r>
            <a:endParaRPr dirty="0"/>
          </a:p>
          <a:p>
            <a:pPr marL="457200" lvl="0" indent="-342900" algn="l" rtl="0">
              <a:spcBef>
                <a:spcPts val="0"/>
              </a:spcBef>
              <a:spcAft>
                <a:spcPts val="0"/>
              </a:spcAft>
              <a:buSzPts val="1800"/>
              <a:buChar char="●"/>
            </a:pPr>
            <a:r>
              <a:rPr lang="en" dirty="0"/>
              <a:t>Clear Method &amp; Variable Names</a:t>
            </a:r>
            <a:endParaRPr dirty="0"/>
          </a:p>
          <a:p>
            <a:pPr marL="457200" lvl="0" indent="-342900" algn="l" rtl="0">
              <a:spcBef>
                <a:spcPts val="0"/>
              </a:spcBef>
              <a:spcAft>
                <a:spcPts val="0"/>
              </a:spcAft>
              <a:buSzPts val="1800"/>
              <a:buChar char="●"/>
            </a:pPr>
            <a:r>
              <a:rPr lang="en" dirty="0"/>
              <a:t>Encapsulate Duplicated Logic (DRY)</a:t>
            </a:r>
            <a:endParaRPr dirty="0"/>
          </a:p>
          <a:p>
            <a:pPr marL="457200" lvl="0" indent="-342900" algn="l" rtl="0">
              <a:spcBef>
                <a:spcPts val="0"/>
              </a:spcBef>
              <a:spcAft>
                <a:spcPts val="0"/>
              </a:spcAft>
              <a:buSzPts val="1800"/>
              <a:buChar char="●"/>
            </a:pPr>
            <a:r>
              <a:rPr lang="en" dirty="0"/>
              <a:t>Comments Explain </a:t>
            </a:r>
            <a:r>
              <a:rPr lang="en" i="1" dirty="0"/>
              <a:t>Why</a:t>
            </a:r>
            <a:r>
              <a:rPr lang="en" dirty="0"/>
              <a:t> Not </a:t>
            </a:r>
            <a:r>
              <a:rPr lang="en" i="1" dirty="0"/>
              <a:t>How</a:t>
            </a:r>
            <a:endParaRPr i="1" dirty="0"/>
          </a:p>
          <a:p>
            <a:pPr marL="457200" lvl="0" indent="-342900" algn="l" rtl="0">
              <a:spcBef>
                <a:spcPts val="0"/>
              </a:spcBef>
              <a:spcAft>
                <a:spcPts val="0"/>
              </a:spcAft>
              <a:buSzPts val="1800"/>
              <a:buChar char="●"/>
            </a:pPr>
            <a:r>
              <a:rPr lang="en" dirty="0"/>
              <a:t>Clear Commit Messages</a:t>
            </a:r>
            <a:endParaRPr dirty="0"/>
          </a:p>
          <a:p>
            <a:pPr marL="457200" lvl="0" indent="-342900" algn="l" rtl="0">
              <a:spcBef>
                <a:spcPts val="0"/>
              </a:spcBef>
              <a:spcAft>
                <a:spcPts val="0"/>
              </a:spcAft>
              <a:buSzPts val="1800"/>
              <a:buChar char="●"/>
            </a:pPr>
            <a:r>
              <a:rPr lang="en" dirty="0"/>
              <a:t>Spacing and formatting helps</a:t>
            </a:r>
          </a:p>
          <a:p>
            <a:pPr lvl="1" indent="-342900">
              <a:spcBef>
                <a:spcPts val="0"/>
              </a:spcBef>
              <a:buSzPts val="1800"/>
              <a:buChar char="●"/>
            </a:pPr>
            <a:r>
              <a:rPr lang="en" dirty="0"/>
              <a:t>Note: Teams will usually have predefined formatting/spacing/naming</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8"/>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 Lessons You Have To Learn The Hard Way</a:t>
            </a:r>
            <a:endParaRPr/>
          </a:p>
        </p:txBody>
      </p:sp>
      <p:pic>
        <p:nvPicPr>
          <p:cNvPr id="285" name="Google Shape;285;p38"/>
          <p:cNvPicPr preferRelativeResize="0"/>
          <p:nvPr/>
        </p:nvPicPr>
        <p:blipFill>
          <a:blip r:embed="rId3">
            <a:alphaModFix/>
          </a:blip>
          <a:stretch>
            <a:fillRect/>
          </a:stretch>
        </p:blipFill>
        <p:spPr>
          <a:xfrm>
            <a:off x="1238250" y="279125"/>
            <a:ext cx="6667500" cy="4219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Addressing Feedback</a:t>
            </a:r>
            <a:endParaRPr/>
          </a:p>
        </p:txBody>
      </p:sp>
      <p:sp>
        <p:nvSpPr>
          <p:cNvPr id="291" name="Google Shape;291;p3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Prioritize Changes (critical functional bugs first)</a:t>
            </a:r>
            <a:endParaRPr dirty="0"/>
          </a:p>
          <a:p>
            <a:pPr marL="457200" lvl="0" indent="-342900" algn="l" rtl="0">
              <a:spcBef>
                <a:spcPts val="0"/>
              </a:spcBef>
              <a:spcAft>
                <a:spcPts val="0"/>
              </a:spcAft>
              <a:buSzPts val="1800"/>
              <a:buChar char="●"/>
            </a:pPr>
            <a:r>
              <a:rPr lang="en" dirty="0"/>
              <a:t>A Code Review Is About The </a:t>
            </a:r>
            <a:r>
              <a:rPr lang="en" i="1" dirty="0"/>
              <a:t>Code</a:t>
            </a:r>
            <a:r>
              <a:rPr lang="en" dirty="0"/>
              <a:t>, Not </a:t>
            </a:r>
            <a:r>
              <a:rPr lang="en" i="1" dirty="0"/>
              <a:t>You</a:t>
            </a:r>
          </a:p>
          <a:p>
            <a:pPr lvl="1" indent="-342900">
              <a:spcBef>
                <a:spcPts val="0"/>
              </a:spcBef>
              <a:buSzPts val="1800"/>
              <a:buChar char="●"/>
            </a:pPr>
            <a:r>
              <a:rPr lang="en" i="1" dirty="0"/>
              <a:t>Don’t take it personally!</a:t>
            </a:r>
            <a:endParaRPr i="1" dirty="0"/>
          </a:p>
          <a:p>
            <a:pPr marL="457200" lvl="0" indent="-342900" algn="l" rtl="0">
              <a:spcBef>
                <a:spcPts val="0"/>
              </a:spcBef>
              <a:spcAft>
                <a:spcPts val="0"/>
              </a:spcAft>
              <a:buSzPts val="1800"/>
              <a:buChar char="●"/>
            </a:pPr>
            <a:r>
              <a:rPr lang="en" dirty="0"/>
              <a:t>Ask What Could Be Improved</a:t>
            </a:r>
            <a:endParaRPr dirty="0"/>
          </a:p>
          <a:p>
            <a:pPr marL="457200" lvl="0" indent="-342900" algn="l" rtl="0">
              <a:spcBef>
                <a:spcPts val="0"/>
              </a:spcBef>
              <a:spcAft>
                <a:spcPts val="0"/>
              </a:spcAft>
              <a:buSzPts val="1800"/>
              <a:buChar char="●"/>
            </a:pPr>
            <a:r>
              <a:rPr lang="en" dirty="0"/>
              <a:t>Ask For Clarification and Explanation</a:t>
            </a:r>
            <a:endParaRPr dirty="0"/>
          </a:p>
          <a:p>
            <a:pPr marL="457200" lvl="0" indent="-342900" algn="l" rtl="0">
              <a:spcBef>
                <a:spcPts val="0"/>
              </a:spcBef>
              <a:spcAft>
                <a:spcPts val="0"/>
              </a:spcAft>
              <a:buSzPts val="1800"/>
              <a:buChar char="●"/>
            </a:pPr>
            <a:r>
              <a:rPr lang="en" dirty="0"/>
              <a:t>Pair Up (pair programming)</a:t>
            </a:r>
            <a:endParaRPr dirty="0"/>
          </a:p>
        </p:txBody>
      </p:sp>
      <p:pic>
        <p:nvPicPr>
          <p:cNvPr id="292" name="Google Shape;292;p39"/>
          <p:cNvPicPr preferRelativeResize="0"/>
          <p:nvPr/>
        </p:nvPicPr>
        <p:blipFill>
          <a:blip r:embed="rId3">
            <a:alphaModFix/>
          </a:blip>
          <a:stretch>
            <a:fillRect/>
          </a:stretch>
        </p:blipFill>
        <p:spPr>
          <a:xfrm>
            <a:off x="5820900" y="1901388"/>
            <a:ext cx="2745576" cy="27455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Giving Feedback</a:t>
            </a:r>
            <a:endParaRPr/>
          </a:p>
        </p:txBody>
      </p:sp>
      <p:sp>
        <p:nvSpPr>
          <p:cNvPr id="298" name="Google Shape;298;p40"/>
          <p:cNvSpPr txBox="1">
            <a:spLocks noGrp="1"/>
          </p:cNvSpPr>
          <p:nvPr>
            <p:ph type="body" idx="1"/>
          </p:nvPr>
        </p:nvSpPr>
        <p:spPr>
          <a:xfrm>
            <a:off x="471900" y="1919075"/>
            <a:ext cx="41349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We’re </a:t>
            </a:r>
            <a:r>
              <a:rPr lang="en" i="1"/>
              <a:t>All</a:t>
            </a:r>
            <a:r>
              <a:rPr lang="en"/>
              <a:t> Learning</a:t>
            </a:r>
            <a:endParaRPr/>
          </a:p>
          <a:p>
            <a:pPr marL="457200" lvl="0" indent="-342900" algn="l" rtl="0">
              <a:spcBef>
                <a:spcPts val="0"/>
              </a:spcBef>
              <a:spcAft>
                <a:spcPts val="0"/>
              </a:spcAft>
              <a:buSzPts val="1800"/>
              <a:buChar char="●"/>
            </a:pPr>
            <a:r>
              <a:rPr lang="en"/>
              <a:t>Ask For Clarification</a:t>
            </a:r>
            <a:endParaRPr/>
          </a:p>
          <a:p>
            <a:pPr marL="457200" lvl="0" indent="-342900" algn="l" rtl="0">
              <a:spcBef>
                <a:spcPts val="0"/>
              </a:spcBef>
              <a:spcAft>
                <a:spcPts val="0"/>
              </a:spcAft>
              <a:buSzPts val="1800"/>
              <a:buChar char="●"/>
            </a:pPr>
            <a:r>
              <a:rPr lang="en"/>
              <a:t>Avoid “you” statements</a:t>
            </a:r>
            <a:endParaRPr/>
          </a:p>
          <a:p>
            <a:pPr marL="457200" lvl="0" indent="-342900" algn="l" rtl="0">
              <a:spcBef>
                <a:spcPts val="0"/>
              </a:spcBef>
              <a:spcAft>
                <a:spcPts val="0"/>
              </a:spcAft>
              <a:buSzPts val="1800"/>
              <a:buChar char="●"/>
            </a:pPr>
            <a:r>
              <a:rPr lang="en"/>
              <a:t>Provide Actionable Suggestions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Recap and Q&amp;A</a:t>
            </a:r>
            <a:endParaRPr/>
          </a:p>
        </p:txBody>
      </p:sp>
      <p:sp>
        <p:nvSpPr>
          <p:cNvPr id="309" name="Google Shape;309;p4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t>Tonight’s Objectives:</a:t>
            </a:r>
            <a:endParaRPr sz="1900"/>
          </a:p>
          <a:p>
            <a:pPr marL="457200" lvl="0" indent="-342900" algn="l" rtl="0">
              <a:spcBef>
                <a:spcPts val="1600"/>
              </a:spcBef>
              <a:spcAft>
                <a:spcPts val="0"/>
              </a:spcAft>
              <a:buSzPts val="1800"/>
              <a:buChar char="●"/>
            </a:pPr>
            <a:r>
              <a:rPr lang="en"/>
              <a:t>Know what an interviewer is looking for from a live coding session</a:t>
            </a:r>
            <a:endParaRPr/>
          </a:p>
          <a:p>
            <a:pPr marL="457200" lvl="0" indent="-342900" algn="l" rtl="0">
              <a:spcBef>
                <a:spcPts val="0"/>
              </a:spcBef>
              <a:spcAft>
                <a:spcPts val="0"/>
              </a:spcAft>
              <a:buSzPts val="1800"/>
              <a:buChar char="●"/>
            </a:pPr>
            <a:r>
              <a:rPr lang="en"/>
              <a:t>Explain the steps necessary for a successful live coding session</a:t>
            </a:r>
            <a:endParaRPr/>
          </a:p>
          <a:p>
            <a:pPr marL="457200" lvl="0" indent="-342900" algn="l" rtl="0">
              <a:spcBef>
                <a:spcPts val="0"/>
              </a:spcBef>
              <a:spcAft>
                <a:spcPts val="0"/>
              </a:spcAft>
              <a:buSzPts val="1800"/>
              <a:buChar char="●"/>
            </a:pPr>
            <a:r>
              <a:rPr lang="en"/>
              <a:t>Know where to find prompts for live coding practice</a:t>
            </a:r>
            <a:endParaRPr/>
          </a:p>
          <a:p>
            <a:pPr marL="457200" lvl="0" indent="-342900" algn="l" rtl="0">
              <a:spcBef>
                <a:spcPts val="0"/>
              </a:spcBef>
              <a:spcAft>
                <a:spcPts val="0"/>
              </a:spcAft>
              <a:buSzPts val="1800"/>
              <a:buChar char="●"/>
            </a:pPr>
            <a:r>
              <a:rPr lang="en"/>
              <a:t>Know how to give and receive good code review feedback</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Assignments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Activity - Huddle (15 mins)</a:t>
            </a:r>
            <a:endParaRPr/>
          </a:p>
        </p:txBody>
      </p:sp>
      <p:sp>
        <p:nvSpPr>
          <p:cNvPr id="320" name="Google Shape;320;p44"/>
          <p:cNvSpPr txBox="1">
            <a:spLocks noGrp="1"/>
          </p:cNvSpPr>
          <p:nvPr>
            <p:ph type="body" idx="1"/>
          </p:nvPr>
        </p:nvSpPr>
        <p:spPr>
          <a:xfrm>
            <a:off x="471900" y="1919075"/>
            <a:ext cx="41247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1 Minute Per Person</a:t>
            </a:r>
            <a:endParaRPr/>
          </a:p>
          <a:p>
            <a:pPr marL="457200" lvl="0" indent="-342900" algn="l" rtl="0">
              <a:spcBef>
                <a:spcPts val="0"/>
              </a:spcBef>
              <a:spcAft>
                <a:spcPts val="0"/>
              </a:spcAft>
              <a:buSzPts val="1800"/>
              <a:buChar char="●"/>
            </a:pPr>
            <a:r>
              <a:rPr lang="en"/>
              <a:t>What You Did</a:t>
            </a:r>
            <a:endParaRPr/>
          </a:p>
          <a:p>
            <a:pPr marL="457200" lvl="0" indent="-342900" algn="l" rtl="0">
              <a:spcBef>
                <a:spcPts val="0"/>
              </a:spcBef>
              <a:spcAft>
                <a:spcPts val="0"/>
              </a:spcAft>
              <a:buSzPts val="1800"/>
              <a:buChar char="●"/>
            </a:pPr>
            <a:r>
              <a:rPr lang="en"/>
              <a:t>What You’re Working On Next</a:t>
            </a:r>
            <a:endParaRPr/>
          </a:p>
          <a:p>
            <a:pPr marL="457200" lvl="0" indent="-342900" algn="l" rtl="0">
              <a:spcBef>
                <a:spcPts val="0"/>
              </a:spcBef>
              <a:spcAft>
                <a:spcPts val="0"/>
              </a:spcAft>
              <a:buSzPts val="1800"/>
              <a:buChar char="●"/>
            </a:pPr>
            <a:r>
              <a:rPr lang="en"/>
              <a:t>Any Blockers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Activity - Live Coding Pair Up</a:t>
            </a:r>
            <a:endParaRPr/>
          </a:p>
        </p:txBody>
      </p:sp>
      <p:sp>
        <p:nvSpPr>
          <p:cNvPr id="326" name="Google Shape;326;p45"/>
          <p:cNvSpPr txBox="1">
            <a:spLocks noGrp="1"/>
          </p:cNvSpPr>
          <p:nvPr>
            <p:ph type="body" idx="1"/>
          </p:nvPr>
        </p:nvSpPr>
        <p:spPr>
          <a:xfrm>
            <a:off x="471900" y="1919075"/>
            <a:ext cx="41247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Partner Up</a:t>
            </a:r>
            <a:endParaRPr/>
          </a:p>
          <a:p>
            <a:pPr marL="457200" lvl="0" indent="-342900" algn="l" rtl="0">
              <a:spcBef>
                <a:spcPts val="0"/>
              </a:spcBef>
              <a:spcAft>
                <a:spcPts val="0"/>
              </a:spcAft>
              <a:buSzPts val="1800"/>
              <a:buChar char="●"/>
            </a:pPr>
            <a:r>
              <a:rPr lang="en"/>
              <a:t>Take Turns Live Coding</a:t>
            </a:r>
            <a:endParaRPr/>
          </a:p>
          <a:p>
            <a:pPr marL="457200" lvl="0" indent="-342900" algn="l" rtl="0">
              <a:spcBef>
                <a:spcPts val="0"/>
              </a:spcBef>
              <a:spcAft>
                <a:spcPts val="0"/>
              </a:spcAft>
              <a:buSzPts val="1800"/>
              <a:buChar char="●"/>
            </a:pPr>
            <a:r>
              <a:rPr lang="en"/>
              <a:t>Whiteboard or Pen &amp; Paper</a:t>
            </a:r>
            <a:endParaRPr/>
          </a:p>
        </p:txBody>
      </p:sp>
      <p:pic>
        <p:nvPicPr>
          <p:cNvPr id="327" name="Google Shape;327;p45"/>
          <p:cNvPicPr preferRelativeResize="0"/>
          <p:nvPr/>
        </p:nvPicPr>
        <p:blipFill>
          <a:blip r:embed="rId3">
            <a:alphaModFix/>
          </a:blip>
          <a:stretch>
            <a:fillRect/>
          </a:stretch>
        </p:blipFill>
        <p:spPr>
          <a:xfrm>
            <a:off x="4596600" y="1919075"/>
            <a:ext cx="3999725" cy="2993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Activity - Code Review</a:t>
            </a:r>
            <a:endParaRPr/>
          </a:p>
        </p:txBody>
      </p:sp>
      <p:sp>
        <p:nvSpPr>
          <p:cNvPr id="333" name="Google Shape;333;p46"/>
          <p:cNvSpPr txBox="1">
            <a:spLocks noGrp="1"/>
          </p:cNvSpPr>
          <p:nvPr>
            <p:ph type="body" idx="1"/>
          </p:nvPr>
        </p:nvSpPr>
        <p:spPr>
          <a:xfrm>
            <a:off x="471900" y="1919075"/>
            <a:ext cx="41247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10-20 Minute Code Review</a:t>
            </a:r>
            <a:endParaRPr/>
          </a:p>
          <a:p>
            <a:pPr marL="457200" lvl="0" indent="-342900" algn="l" rtl="0">
              <a:spcBef>
                <a:spcPts val="0"/>
              </a:spcBef>
              <a:spcAft>
                <a:spcPts val="0"/>
              </a:spcAft>
              <a:buSzPts val="1800"/>
              <a:buChar char="●"/>
            </a:pPr>
            <a:r>
              <a:rPr lang="en"/>
              <a:t>On-the-spot Feedback (Take Notes)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98" name="Google Shape;98;p17"/>
          <p:cNvSpPr txBox="1">
            <a:spLocks noGrp="1"/>
          </p:cNvSpPr>
          <p:nvPr>
            <p:ph type="body" idx="1"/>
          </p:nvPr>
        </p:nvSpPr>
        <p:spPr>
          <a:xfrm>
            <a:off x="471900" y="1919075"/>
            <a:ext cx="4097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Know what an interviewer is looking for from a live coding session</a:t>
            </a:r>
            <a:endParaRPr/>
          </a:p>
          <a:p>
            <a:pPr marL="457200" lvl="0" indent="-342900" algn="l" rtl="0">
              <a:spcBef>
                <a:spcPts val="0"/>
              </a:spcBef>
              <a:spcAft>
                <a:spcPts val="0"/>
              </a:spcAft>
              <a:buSzPts val="1800"/>
              <a:buChar char="●"/>
            </a:pPr>
            <a:r>
              <a:rPr lang="en"/>
              <a:t>Explain the steps necessary for a successful live coding session</a:t>
            </a:r>
            <a:endParaRPr/>
          </a:p>
          <a:p>
            <a:pPr marL="457200" lvl="0" indent="-342900" algn="l" rtl="0">
              <a:spcBef>
                <a:spcPts val="0"/>
              </a:spcBef>
              <a:spcAft>
                <a:spcPts val="0"/>
              </a:spcAft>
              <a:buSzPts val="1800"/>
              <a:buChar char="●"/>
            </a:pPr>
            <a:r>
              <a:rPr lang="en"/>
              <a:t>Know where to find prompts for live coding practice</a:t>
            </a:r>
            <a:endParaRPr/>
          </a:p>
          <a:p>
            <a:pPr marL="457200" lvl="0" indent="-342900" algn="l" rtl="0">
              <a:spcBef>
                <a:spcPts val="0"/>
              </a:spcBef>
              <a:spcAft>
                <a:spcPts val="0"/>
              </a:spcAft>
              <a:buSzPts val="1800"/>
              <a:buChar char="●"/>
            </a:pPr>
            <a:r>
              <a:rPr lang="en"/>
              <a:t>Know how to give and receive good code review feedback</a:t>
            </a:r>
            <a:endParaRPr/>
          </a:p>
        </p:txBody>
      </p:sp>
      <p:pic>
        <p:nvPicPr>
          <p:cNvPr id="99" name="Google Shape;99;p17"/>
          <p:cNvPicPr preferRelativeResize="0"/>
          <p:nvPr/>
        </p:nvPicPr>
        <p:blipFill>
          <a:blip r:embed="rId3">
            <a:alphaModFix/>
          </a:blip>
          <a:stretch>
            <a:fillRect/>
          </a:stretch>
        </p:blipFill>
        <p:spPr>
          <a:xfrm>
            <a:off x="4721400" y="2126563"/>
            <a:ext cx="4270198" cy="229523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Liftoff Project Timeline</a:t>
            </a:r>
            <a:endParaRPr/>
          </a:p>
        </p:txBody>
      </p:sp>
      <p:sp>
        <p:nvSpPr>
          <p:cNvPr id="105" name="Google Shape;105;p18"/>
          <p:cNvSpPr/>
          <p:nvPr/>
        </p:nvSpPr>
        <p:spPr>
          <a:xfrm rot="-656177">
            <a:off x="6539133"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rot="656177" flipH="1">
            <a:off x="4903669"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8"/>
          <p:cNvGrpSpPr/>
          <p:nvPr/>
        </p:nvGrpSpPr>
        <p:grpSpPr>
          <a:xfrm>
            <a:off x="5416331" y="3445772"/>
            <a:ext cx="2180096" cy="1442644"/>
            <a:chOff x="5796625" y="2541798"/>
            <a:chExt cx="1712700" cy="1230715"/>
          </a:xfrm>
        </p:grpSpPr>
        <p:sp>
          <p:nvSpPr>
            <p:cNvPr id="108" name="Google Shape;108;p18"/>
            <p:cNvSpPr/>
            <p:nvPr/>
          </p:nvSpPr>
          <p:spPr>
            <a:xfrm rot="-1789476">
              <a:off x="6572742" y="2571072"/>
              <a:ext cx="160451" cy="160451"/>
            </a:xfrm>
            <a:prstGeom prst="ellipse">
              <a:avLst/>
            </a:prstGeom>
            <a:solidFill>
              <a:srgbClr val="FFFFFF"/>
            </a:solidFill>
            <a:ln w="38100" cap="flat" cmpd="sng">
              <a:solidFill>
                <a:srgbClr val="0C5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txBox="1"/>
            <p:nvPr/>
          </p:nvSpPr>
          <p:spPr>
            <a:xfrm>
              <a:off x="6296613" y="2735584"/>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0C58D3"/>
                  </a:solidFill>
                  <a:latin typeface="Roboto"/>
                  <a:ea typeface="Roboto"/>
                  <a:cs typeface="Roboto"/>
                  <a:sym typeface="Roboto"/>
                </a:rPr>
                <a:t>Class 4</a:t>
              </a:r>
              <a:endParaRPr sz="800" b="1">
                <a:solidFill>
                  <a:srgbClr val="0C58D3"/>
                </a:solidFill>
                <a:latin typeface="Roboto"/>
                <a:ea typeface="Roboto"/>
                <a:cs typeface="Roboto"/>
                <a:sym typeface="Roboto"/>
              </a:endParaRPr>
            </a:p>
          </p:txBody>
        </p:sp>
        <p:sp>
          <p:nvSpPr>
            <p:cNvPr id="110" name="Google Shape;110;p18"/>
            <p:cNvSpPr/>
            <p:nvPr/>
          </p:nvSpPr>
          <p:spPr>
            <a:xfrm>
              <a:off x="5796625" y="3069013"/>
              <a:ext cx="1712700" cy="703500"/>
            </a:xfrm>
            <a:prstGeom prst="roundRect">
              <a:avLst>
                <a:gd name="adj" fmla="val 4485"/>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p:txBody>
        </p:sp>
        <p:sp>
          <p:nvSpPr>
            <p:cNvPr id="111" name="Google Shape;111;p18"/>
            <p:cNvSpPr txBox="1"/>
            <p:nvPr/>
          </p:nvSpPr>
          <p:spPr>
            <a:xfrm>
              <a:off x="5840875" y="3106213"/>
              <a:ext cx="1624200" cy="624600"/>
            </a:xfrm>
            <a:prstGeom prst="rect">
              <a:avLst/>
            </a:prstGeom>
            <a:solidFill>
              <a:srgbClr val="0C58D3"/>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b="1">
                  <a:solidFill>
                    <a:srgbClr val="FFFFFF"/>
                  </a:solidFill>
                  <a:latin typeface="Roboto"/>
                  <a:ea typeface="Roboto"/>
                  <a:cs typeface="Roboto"/>
                  <a:sym typeface="Roboto"/>
                </a:rPr>
                <a:t>Project Review 1</a:t>
              </a:r>
              <a:endParaRPr sz="1800" b="1">
                <a:solidFill>
                  <a:srgbClr val="FFFFFF"/>
                </a:solidFill>
              </a:endParaRPr>
            </a:p>
          </p:txBody>
        </p:sp>
        <p:sp>
          <p:nvSpPr>
            <p:cNvPr id="112" name="Google Shape;112;p18"/>
            <p:cNvSpPr/>
            <p:nvPr/>
          </p:nvSpPr>
          <p:spPr>
            <a:xfrm>
              <a:off x="6607975" y="3004364"/>
              <a:ext cx="90000" cy="67500"/>
            </a:xfrm>
            <a:prstGeom prst="triangle">
              <a:avLst>
                <a:gd name="adj" fmla="val 5000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113" name="Google Shape;113;p18"/>
          <p:cNvSpPr/>
          <p:nvPr/>
        </p:nvSpPr>
        <p:spPr>
          <a:xfrm rot="-656177">
            <a:off x="3272954"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18"/>
          <p:cNvGrpSpPr/>
          <p:nvPr/>
        </p:nvGrpSpPr>
        <p:grpSpPr>
          <a:xfrm>
            <a:off x="3821300" y="1920540"/>
            <a:ext cx="2180096" cy="1461444"/>
            <a:chOff x="4409300" y="1219942"/>
            <a:chExt cx="1712700" cy="1246754"/>
          </a:xfrm>
        </p:grpSpPr>
        <p:sp>
          <p:nvSpPr>
            <p:cNvPr id="115" name="Google Shape;115;p18"/>
            <p:cNvSpPr/>
            <p:nvPr/>
          </p:nvSpPr>
          <p:spPr>
            <a:xfrm rot="-1789476">
              <a:off x="5185416" y="2276970"/>
              <a:ext cx="160451" cy="160451"/>
            </a:xfrm>
            <a:prstGeom prst="ellipse">
              <a:avLst/>
            </a:prstGeom>
            <a:solidFill>
              <a:srgbClr val="FFFFFF"/>
            </a:solidFill>
            <a:ln w="38100" cap="flat" cmpd="sng">
              <a:solidFill>
                <a:srgbClr val="0C5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txBox="1"/>
            <p:nvPr/>
          </p:nvSpPr>
          <p:spPr>
            <a:xfrm>
              <a:off x="4921731" y="1985297"/>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0C58D3"/>
                  </a:solidFill>
                  <a:latin typeface="Roboto"/>
                  <a:ea typeface="Roboto"/>
                  <a:cs typeface="Roboto"/>
                  <a:sym typeface="Roboto"/>
                </a:rPr>
                <a:t>Class 3</a:t>
              </a:r>
              <a:endParaRPr sz="800" b="1">
                <a:solidFill>
                  <a:srgbClr val="0C58D3"/>
                </a:solidFill>
                <a:latin typeface="Roboto"/>
                <a:ea typeface="Roboto"/>
                <a:cs typeface="Roboto"/>
                <a:sym typeface="Roboto"/>
              </a:endParaRPr>
            </a:p>
          </p:txBody>
        </p:sp>
        <p:sp>
          <p:nvSpPr>
            <p:cNvPr id="117" name="Google Shape;117;p18"/>
            <p:cNvSpPr/>
            <p:nvPr/>
          </p:nvSpPr>
          <p:spPr>
            <a:xfrm>
              <a:off x="4409300" y="1219942"/>
              <a:ext cx="1712700" cy="703500"/>
            </a:xfrm>
            <a:prstGeom prst="roundRect">
              <a:avLst>
                <a:gd name="adj" fmla="val 4485"/>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18" name="Google Shape;118;p18"/>
            <p:cNvSpPr/>
            <p:nvPr/>
          </p:nvSpPr>
          <p:spPr>
            <a:xfrm rot="10800000">
              <a:off x="5220625" y="1919036"/>
              <a:ext cx="90000" cy="67500"/>
            </a:xfrm>
            <a:prstGeom prst="triangle">
              <a:avLst>
                <a:gd name="adj" fmla="val 50000"/>
              </a:avLst>
            </a:prstGeom>
            <a:solidFill>
              <a:srgbClr val="0C58D3"/>
            </a:solidFill>
            <a:ln w="9525" cap="flat" cmpd="sng">
              <a:solidFill>
                <a:srgbClr val="0C5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txBox="1"/>
            <p:nvPr/>
          </p:nvSpPr>
          <p:spPr>
            <a:xfrm>
              <a:off x="4453550" y="1257142"/>
              <a:ext cx="1624200" cy="624600"/>
            </a:xfrm>
            <a:prstGeom prst="rect">
              <a:avLst/>
            </a:prstGeom>
            <a:solidFill>
              <a:srgbClr val="0C58D3"/>
            </a:solidFill>
            <a:ln w="9525" cap="flat" cmpd="sng">
              <a:solidFill>
                <a:srgbClr val="0C58D3"/>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rgbClr val="FFFFFF"/>
                  </a:solidFill>
                  <a:latin typeface="Roboto"/>
                  <a:ea typeface="Roboto"/>
                  <a:cs typeface="Roboto"/>
                  <a:sym typeface="Roboto"/>
                </a:rPr>
                <a:t>Initial Features</a:t>
              </a:r>
              <a:endParaRPr sz="1800">
                <a:solidFill>
                  <a:srgbClr val="FFFFFF"/>
                </a:solidFill>
              </a:endParaRPr>
            </a:p>
          </p:txBody>
        </p:sp>
      </p:grpSp>
      <p:sp>
        <p:nvSpPr>
          <p:cNvPr id="120" name="Google Shape;120;p18"/>
          <p:cNvSpPr/>
          <p:nvPr/>
        </p:nvSpPr>
        <p:spPr>
          <a:xfrm rot="656177" flipH="1">
            <a:off x="1628654"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8"/>
          <p:cNvGrpSpPr/>
          <p:nvPr/>
        </p:nvGrpSpPr>
        <p:grpSpPr>
          <a:xfrm>
            <a:off x="2222021" y="3445772"/>
            <a:ext cx="2180096" cy="1442644"/>
            <a:chOff x="3021975" y="2541798"/>
            <a:chExt cx="1712700" cy="1230715"/>
          </a:xfrm>
        </p:grpSpPr>
        <p:sp>
          <p:nvSpPr>
            <p:cNvPr id="122" name="Google Shape;122;p18"/>
            <p:cNvSpPr txBox="1"/>
            <p:nvPr/>
          </p:nvSpPr>
          <p:spPr>
            <a:xfrm>
              <a:off x="3529877" y="2735584"/>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0C58D3"/>
                  </a:solidFill>
                  <a:latin typeface="Roboto"/>
                  <a:ea typeface="Roboto"/>
                  <a:cs typeface="Roboto"/>
                  <a:sym typeface="Roboto"/>
                </a:rPr>
                <a:t>Class 2</a:t>
              </a:r>
              <a:endParaRPr sz="800" b="1">
                <a:solidFill>
                  <a:srgbClr val="0C58D3"/>
                </a:solidFill>
                <a:latin typeface="Roboto"/>
                <a:ea typeface="Roboto"/>
                <a:cs typeface="Roboto"/>
                <a:sym typeface="Roboto"/>
              </a:endParaRPr>
            </a:p>
          </p:txBody>
        </p:sp>
        <p:sp>
          <p:nvSpPr>
            <p:cNvPr id="123" name="Google Shape;123;p18"/>
            <p:cNvSpPr/>
            <p:nvPr/>
          </p:nvSpPr>
          <p:spPr>
            <a:xfrm rot="-1789476">
              <a:off x="3798091" y="2571072"/>
              <a:ext cx="160451" cy="160451"/>
            </a:xfrm>
            <a:prstGeom prst="ellipse">
              <a:avLst/>
            </a:prstGeom>
            <a:solidFill>
              <a:srgbClr val="FFFFFF"/>
            </a:solidFill>
            <a:ln w="38100" cap="flat" cmpd="sng">
              <a:solidFill>
                <a:srgbClr val="0C5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E5E5E"/>
                </a:solidFill>
              </a:endParaRPr>
            </a:p>
          </p:txBody>
        </p:sp>
        <p:sp>
          <p:nvSpPr>
            <p:cNvPr id="124" name="Google Shape;124;p18"/>
            <p:cNvSpPr/>
            <p:nvPr/>
          </p:nvSpPr>
          <p:spPr>
            <a:xfrm>
              <a:off x="3021975" y="3069013"/>
              <a:ext cx="1712700" cy="703500"/>
            </a:xfrm>
            <a:prstGeom prst="roundRect">
              <a:avLst>
                <a:gd name="adj" fmla="val 4485"/>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25" name="Google Shape;125;p18"/>
            <p:cNvSpPr txBox="1"/>
            <p:nvPr/>
          </p:nvSpPr>
          <p:spPr>
            <a:xfrm>
              <a:off x="3066225" y="3106213"/>
              <a:ext cx="1624200" cy="624600"/>
            </a:xfrm>
            <a:prstGeom prst="rect">
              <a:avLst/>
            </a:prstGeom>
            <a:solidFill>
              <a:srgbClr val="0C58D3"/>
            </a:solidFill>
            <a:ln w="9525" cap="flat" cmpd="sng">
              <a:solidFill>
                <a:srgbClr val="0C58D3"/>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Roboto"/>
                  <a:ea typeface="Roboto"/>
                  <a:cs typeface="Roboto"/>
                  <a:sym typeface="Roboto"/>
                </a:rPr>
                <a:t>Wireframes &amp; User Stories</a:t>
              </a:r>
              <a:endParaRPr sz="1800">
                <a:solidFill>
                  <a:schemeClr val="lt1"/>
                </a:solidFill>
              </a:endParaRPr>
            </a:p>
          </p:txBody>
        </p:sp>
        <p:sp>
          <p:nvSpPr>
            <p:cNvPr id="126" name="Google Shape;126;p18"/>
            <p:cNvSpPr/>
            <p:nvPr/>
          </p:nvSpPr>
          <p:spPr>
            <a:xfrm>
              <a:off x="3833325" y="3004364"/>
              <a:ext cx="90000" cy="67500"/>
            </a:xfrm>
            <a:prstGeom prst="triangle">
              <a:avLst>
                <a:gd name="adj" fmla="val 5000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18"/>
          <p:cNvGrpSpPr/>
          <p:nvPr/>
        </p:nvGrpSpPr>
        <p:grpSpPr>
          <a:xfrm>
            <a:off x="584043" y="1920540"/>
            <a:ext cx="2180096" cy="1461444"/>
            <a:chOff x="1637475" y="1219942"/>
            <a:chExt cx="1712700" cy="1246754"/>
          </a:xfrm>
        </p:grpSpPr>
        <p:sp>
          <p:nvSpPr>
            <p:cNvPr id="128" name="Google Shape;128;p18"/>
            <p:cNvSpPr/>
            <p:nvPr/>
          </p:nvSpPr>
          <p:spPr>
            <a:xfrm>
              <a:off x="1637475" y="1219942"/>
              <a:ext cx="1712700" cy="703500"/>
            </a:xfrm>
            <a:prstGeom prst="roundRect">
              <a:avLst>
                <a:gd name="adj" fmla="val 4485"/>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29" name="Google Shape;129;p18"/>
            <p:cNvSpPr txBox="1"/>
            <p:nvPr/>
          </p:nvSpPr>
          <p:spPr>
            <a:xfrm>
              <a:off x="2144544" y="1985297"/>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0C58D3"/>
                  </a:solidFill>
                  <a:latin typeface="Roboto"/>
                  <a:ea typeface="Roboto"/>
                  <a:cs typeface="Roboto"/>
                  <a:sym typeface="Roboto"/>
                </a:rPr>
                <a:t>Class 1</a:t>
              </a:r>
              <a:endParaRPr sz="800" b="1">
                <a:solidFill>
                  <a:srgbClr val="0C58D3"/>
                </a:solidFill>
                <a:latin typeface="Roboto"/>
                <a:ea typeface="Roboto"/>
                <a:cs typeface="Roboto"/>
                <a:sym typeface="Roboto"/>
              </a:endParaRPr>
            </a:p>
          </p:txBody>
        </p:sp>
        <p:sp>
          <p:nvSpPr>
            <p:cNvPr id="130" name="Google Shape;130;p18"/>
            <p:cNvSpPr/>
            <p:nvPr/>
          </p:nvSpPr>
          <p:spPr>
            <a:xfrm rot="10800000">
              <a:off x="2448800" y="1919036"/>
              <a:ext cx="90000" cy="67500"/>
            </a:xfrm>
            <a:prstGeom prst="triangle">
              <a:avLst>
                <a:gd name="adj" fmla="val 5000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txBox="1"/>
            <p:nvPr/>
          </p:nvSpPr>
          <p:spPr>
            <a:xfrm>
              <a:off x="1681725" y="1257142"/>
              <a:ext cx="1624200" cy="62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rgbClr val="FFFFFF"/>
                  </a:solidFill>
                  <a:latin typeface="Roboto"/>
                  <a:ea typeface="Roboto"/>
                  <a:cs typeface="Roboto"/>
                  <a:sym typeface="Roboto"/>
                </a:rPr>
                <a:t>Capstone Project Selected</a:t>
              </a:r>
              <a:endParaRPr sz="1800">
                <a:solidFill>
                  <a:srgbClr val="FFFFFF"/>
                </a:solidFill>
              </a:endParaRPr>
            </a:p>
          </p:txBody>
        </p:sp>
        <p:sp>
          <p:nvSpPr>
            <p:cNvPr id="132" name="Google Shape;132;p18"/>
            <p:cNvSpPr/>
            <p:nvPr/>
          </p:nvSpPr>
          <p:spPr>
            <a:xfrm rot="-1789476">
              <a:off x="2410765" y="2276970"/>
              <a:ext cx="160451" cy="160451"/>
            </a:xfrm>
            <a:prstGeom prst="ellipse">
              <a:avLst/>
            </a:prstGeom>
            <a:solidFill>
              <a:srgbClr val="FFFFFF"/>
            </a:solidFill>
            <a:ln w="38100" cap="flat" cmpd="sng">
              <a:solidFill>
                <a:srgbClr val="0C5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Liftoff Project Timeline</a:t>
            </a:r>
            <a:endParaRPr/>
          </a:p>
        </p:txBody>
      </p:sp>
      <p:sp>
        <p:nvSpPr>
          <p:cNvPr id="144" name="Google Shape;144;p20"/>
          <p:cNvSpPr/>
          <p:nvPr/>
        </p:nvSpPr>
        <p:spPr>
          <a:xfrm rot="-656177">
            <a:off x="677883"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rot="656177" flipH="1">
            <a:off x="5589469"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20"/>
          <p:cNvGrpSpPr/>
          <p:nvPr/>
        </p:nvGrpSpPr>
        <p:grpSpPr>
          <a:xfrm>
            <a:off x="6102131" y="3445772"/>
            <a:ext cx="2180096" cy="1442644"/>
            <a:chOff x="5796625" y="2541798"/>
            <a:chExt cx="1712700" cy="1230715"/>
          </a:xfrm>
        </p:grpSpPr>
        <p:sp>
          <p:nvSpPr>
            <p:cNvPr id="147" name="Google Shape;147;p20"/>
            <p:cNvSpPr/>
            <p:nvPr/>
          </p:nvSpPr>
          <p:spPr>
            <a:xfrm rot="-1789476">
              <a:off x="6572742" y="2571072"/>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txBox="1"/>
            <p:nvPr/>
          </p:nvSpPr>
          <p:spPr>
            <a:xfrm>
              <a:off x="6296613" y="2735584"/>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5E5E5E"/>
                  </a:solidFill>
                  <a:latin typeface="Roboto"/>
                  <a:ea typeface="Roboto"/>
                  <a:cs typeface="Roboto"/>
                  <a:sym typeface="Roboto"/>
                </a:rPr>
                <a:t>Class 8</a:t>
              </a:r>
              <a:endParaRPr sz="800" b="1">
                <a:solidFill>
                  <a:srgbClr val="5E5E5E"/>
                </a:solidFill>
                <a:latin typeface="Roboto"/>
                <a:ea typeface="Roboto"/>
                <a:cs typeface="Roboto"/>
                <a:sym typeface="Roboto"/>
              </a:endParaRPr>
            </a:p>
          </p:txBody>
        </p:sp>
        <p:sp>
          <p:nvSpPr>
            <p:cNvPr id="149" name="Google Shape;149;p20"/>
            <p:cNvSpPr/>
            <p:nvPr/>
          </p:nvSpPr>
          <p:spPr>
            <a:xfrm>
              <a:off x="5796625" y="3069013"/>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0" name="Google Shape;150;p20"/>
            <p:cNvSpPr txBox="1"/>
            <p:nvPr/>
          </p:nvSpPr>
          <p:spPr>
            <a:xfrm>
              <a:off x="5840875" y="3106213"/>
              <a:ext cx="1624200" cy="62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b="1">
                  <a:solidFill>
                    <a:srgbClr val="5E5E5E"/>
                  </a:solidFill>
                  <a:latin typeface="Roboto"/>
                  <a:ea typeface="Roboto"/>
                  <a:cs typeface="Roboto"/>
                  <a:sym typeface="Roboto"/>
                </a:rPr>
                <a:t>Final Review</a:t>
              </a:r>
              <a:endParaRPr b="1">
                <a:solidFill>
                  <a:srgbClr val="5E5E5E"/>
                </a:solidFill>
              </a:endParaRPr>
            </a:p>
          </p:txBody>
        </p:sp>
        <p:sp>
          <p:nvSpPr>
            <p:cNvPr id="151" name="Google Shape;151;p20"/>
            <p:cNvSpPr/>
            <p:nvPr/>
          </p:nvSpPr>
          <p:spPr>
            <a:xfrm>
              <a:off x="6607975" y="3004364"/>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52;p20"/>
          <p:cNvSpPr/>
          <p:nvPr/>
        </p:nvSpPr>
        <p:spPr>
          <a:xfrm rot="-656177">
            <a:off x="3958754"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20"/>
          <p:cNvGrpSpPr/>
          <p:nvPr/>
        </p:nvGrpSpPr>
        <p:grpSpPr>
          <a:xfrm>
            <a:off x="4507100" y="1920540"/>
            <a:ext cx="2180096" cy="1461444"/>
            <a:chOff x="4409300" y="1219942"/>
            <a:chExt cx="1712700" cy="1246754"/>
          </a:xfrm>
        </p:grpSpPr>
        <p:sp>
          <p:nvSpPr>
            <p:cNvPr id="154" name="Google Shape;154;p20"/>
            <p:cNvSpPr/>
            <p:nvPr/>
          </p:nvSpPr>
          <p:spPr>
            <a:xfrm rot="-1789476">
              <a:off x="5185416" y="2276970"/>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txBox="1"/>
            <p:nvPr/>
          </p:nvSpPr>
          <p:spPr>
            <a:xfrm>
              <a:off x="4921731" y="1985297"/>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5E5E5E"/>
                  </a:solidFill>
                  <a:latin typeface="Roboto"/>
                  <a:ea typeface="Roboto"/>
                  <a:cs typeface="Roboto"/>
                  <a:sym typeface="Roboto"/>
                </a:rPr>
                <a:t>Class 7</a:t>
              </a:r>
              <a:endParaRPr sz="800" b="1">
                <a:solidFill>
                  <a:srgbClr val="5E5E5E"/>
                </a:solidFill>
                <a:latin typeface="Roboto"/>
                <a:ea typeface="Roboto"/>
                <a:cs typeface="Roboto"/>
                <a:sym typeface="Roboto"/>
              </a:endParaRPr>
            </a:p>
          </p:txBody>
        </p:sp>
        <p:sp>
          <p:nvSpPr>
            <p:cNvPr id="156" name="Google Shape;156;p20"/>
            <p:cNvSpPr/>
            <p:nvPr/>
          </p:nvSpPr>
          <p:spPr>
            <a:xfrm>
              <a:off x="4409300" y="1219942"/>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7" name="Google Shape;157;p20"/>
            <p:cNvSpPr/>
            <p:nvPr/>
          </p:nvSpPr>
          <p:spPr>
            <a:xfrm rot="10800000">
              <a:off x="5220625" y="1919036"/>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txBox="1"/>
            <p:nvPr/>
          </p:nvSpPr>
          <p:spPr>
            <a:xfrm>
              <a:off x="4453550" y="1257142"/>
              <a:ext cx="1624200" cy="62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5E5E5E"/>
                  </a:solidFill>
                  <a:latin typeface="Roboto"/>
                  <a:ea typeface="Roboto"/>
                  <a:cs typeface="Roboto"/>
                  <a:sym typeface="Roboto"/>
                </a:rPr>
                <a:t>Next Features</a:t>
              </a:r>
              <a:endParaRPr>
                <a:solidFill>
                  <a:srgbClr val="5E5E5E"/>
                </a:solidFill>
                <a:latin typeface="Roboto"/>
                <a:ea typeface="Roboto"/>
                <a:cs typeface="Roboto"/>
                <a:sym typeface="Roboto"/>
              </a:endParaRPr>
            </a:p>
            <a:p>
              <a:pPr marL="0" lvl="0" indent="0" algn="ctr" rtl="0">
                <a:lnSpc>
                  <a:spcPct val="115000"/>
                </a:lnSpc>
                <a:spcBef>
                  <a:spcPts val="1600"/>
                </a:spcBef>
                <a:spcAft>
                  <a:spcPts val="1600"/>
                </a:spcAft>
                <a:buNone/>
              </a:pPr>
              <a:r>
                <a:rPr lang="en">
                  <a:solidFill>
                    <a:srgbClr val="5E5E5E"/>
                  </a:solidFill>
                  <a:latin typeface="Roboto"/>
                  <a:ea typeface="Roboto"/>
                  <a:cs typeface="Roboto"/>
                  <a:sym typeface="Roboto"/>
                </a:rPr>
                <a:t>Behavioral Interview</a:t>
              </a:r>
              <a:endParaRPr>
                <a:solidFill>
                  <a:srgbClr val="5E5E5E"/>
                </a:solidFill>
                <a:latin typeface="Roboto"/>
                <a:ea typeface="Roboto"/>
                <a:cs typeface="Roboto"/>
                <a:sym typeface="Roboto"/>
              </a:endParaRPr>
            </a:p>
          </p:txBody>
        </p:sp>
      </p:grpSp>
      <p:sp>
        <p:nvSpPr>
          <p:cNvPr id="159" name="Google Shape;159;p20"/>
          <p:cNvSpPr/>
          <p:nvPr/>
        </p:nvSpPr>
        <p:spPr>
          <a:xfrm rot="656177" flipH="1">
            <a:off x="2314454" y="3380189"/>
            <a:ext cx="1714131" cy="6775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0"/>
          <p:cNvGrpSpPr/>
          <p:nvPr/>
        </p:nvGrpSpPr>
        <p:grpSpPr>
          <a:xfrm>
            <a:off x="2907821" y="3445772"/>
            <a:ext cx="2180096" cy="1442644"/>
            <a:chOff x="3021975" y="2541798"/>
            <a:chExt cx="1712700" cy="1230715"/>
          </a:xfrm>
        </p:grpSpPr>
        <p:sp>
          <p:nvSpPr>
            <p:cNvPr id="161" name="Google Shape;161;p20"/>
            <p:cNvSpPr txBox="1"/>
            <p:nvPr/>
          </p:nvSpPr>
          <p:spPr>
            <a:xfrm>
              <a:off x="3529877" y="2735584"/>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5E5E5E"/>
                  </a:solidFill>
                  <a:latin typeface="Roboto"/>
                  <a:ea typeface="Roboto"/>
                  <a:cs typeface="Roboto"/>
                  <a:sym typeface="Roboto"/>
                </a:rPr>
                <a:t>Class 6</a:t>
              </a:r>
              <a:endParaRPr sz="800" b="1">
                <a:solidFill>
                  <a:srgbClr val="5E5E5E"/>
                </a:solidFill>
                <a:latin typeface="Roboto"/>
                <a:ea typeface="Roboto"/>
                <a:cs typeface="Roboto"/>
                <a:sym typeface="Roboto"/>
              </a:endParaRPr>
            </a:p>
          </p:txBody>
        </p:sp>
        <p:sp>
          <p:nvSpPr>
            <p:cNvPr id="162" name="Google Shape;162;p20"/>
            <p:cNvSpPr/>
            <p:nvPr/>
          </p:nvSpPr>
          <p:spPr>
            <a:xfrm rot="-1789476">
              <a:off x="3798091" y="2571072"/>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E5E5E"/>
                </a:solidFill>
              </a:endParaRPr>
            </a:p>
          </p:txBody>
        </p:sp>
        <p:sp>
          <p:nvSpPr>
            <p:cNvPr id="163" name="Google Shape;163;p20"/>
            <p:cNvSpPr/>
            <p:nvPr/>
          </p:nvSpPr>
          <p:spPr>
            <a:xfrm>
              <a:off x="3021975" y="3069013"/>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64" name="Google Shape;164;p20"/>
            <p:cNvSpPr txBox="1"/>
            <p:nvPr/>
          </p:nvSpPr>
          <p:spPr>
            <a:xfrm>
              <a:off x="3066225" y="3106213"/>
              <a:ext cx="1624200" cy="624600"/>
            </a:xfrm>
            <a:prstGeom prst="rect">
              <a:avLst/>
            </a:prstGeom>
            <a:solidFill>
              <a:srgbClr val="D9D9D9"/>
            </a:solid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5E5E5E"/>
                  </a:solidFill>
                  <a:latin typeface="Roboto"/>
                  <a:ea typeface="Roboto"/>
                  <a:cs typeface="Roboto"/>
                  <a:sym typeface="Roboto"/>
                </a:rPr>
                <a:t>Next Features</a:t>
              </a:r>
              <a:endParaRPr>
                <a:solidFill>
                  <a:srgbClr val="5E5E5E"/>
                </a:solidFill>
              </a:endParaRPr>
            </a:p>
          </p:txBody>
        </p:sp>
        <p:sp>
          <p:nvSpPr>
            <p:cNvPr id="165" name="Google Shape;165;p20"/>
            <p:cNvSpPr/>
            <p:nvPr/>
          </p:nvSpPr>
          <p:spPr>
            <a:xfrm>
              <a:off x="3833325" y="3004364"/>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20"/>
          <p:cNvGrpSpPr/>
          <p:nvPr/>
        </p:nvGrpSpPr>
        <p:grpSpPr>
          <a:xfrm>
            <a:off x="1271525" y="1920540"/>
            <a:ext cx="2180096" cy="1461444"/>
            <a:chOff x="4409300" y="1219942"/>
            <a:chExt cx="1712700" cy="1246754"/>
          </a:xfrm>
        </p:grpSpPr>
        <p:sp>
          <p:nvSpPr>
            <p:cNvPr id="167" name="Google Shape;167;p20"/>
            <p:cNvSpPr/>
            <p:nvPr/>
          </p:nvSpPr>
          <p:spPr>
            <a:xfrm rot="-1789476">
              <a:off x="5185416" y="2276970"/>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txBox="1"/>
            <p:nvPr/>
          </p:nvSpPr>
          <p:spPr>
            <a:xfrm>
              <a:off x="4921731" y="1985297"/>
              <a:ext cx="696900" cy="2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800" b="1">
                  <a:solidFill>
                    <a:srgbClr val="5E5E5E"/>
                  </a:solidFill>
                  <a:latin typeface="Roboto"/>
                  <a:ea typeface="Roboto"/>
                  <a:cs typeface="Roboto"/>
                  <a:sym typeface="Roboto"/>
                </a:rPr>
                <a:t>Class 5</a:t>
              </a:r>
              <a:endParaRPr sz="800" b="1">
                <a:solidFill>
                  <a:srgbClr val="5E5E5E"/>
                </a:solidFill>
                <a:latin typeface="Roboto"/>
                <a:ea typeface="Roboto"/>
                <a:cs typeface="Roboto"/>
                <a:sym typeface="Roboto"/>
              </a:endParaRPr>
            </a:p>
          </p:txBody>
        </p:sp>
        <p:sp>
          <p:nvSpPr>
            <p:cNvPr id="169" name="Google Shape;169;p20"/>
            <p:cNvSpPr/>
            <p:nvPr/>
          </p:nvSpPr>
          <p:spPr>
            <a:xfrm>
              <a:off x="4409300" y="1219942"/>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0" name="Google Shape;170;p20"/>
            <p:cNvSpPr/>
            <p:nvPr/>
          </p:nvSpPr>
          <p:spPr>
            <a:xfrm rot="10800000">
              <a:off x="5220625" y="1919036"/>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txBox="1"/>
            <p:nvPr/>
          </p:nvSpPr>
          <p:spPr>
            <a:xfrm>
              <a:off x="4453550" y="1257142"/>
              <a:ext cx="1624200" cy="62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5E5E5E"/>
                  </a:solidFill>
                  <a:latin typeface="Roboto"/>
                  <a:ea typeface="Roboto"/>
                  <a:cs typeface="Roboto"/>
                  <a:sym typeface="Roboto"/>
                </a:rPr>
                <a:t>Address Feedback</a:t>
              </a:r>
              <a:endParaRPr>
                <a:solidFill>
                  <a:srgbClr val="5E5E5E"/>
                </a:solidFill>
                <a:latin typeface="Roboto"/>
                <a:ea typeface="Roboto"/>
                <a:cs typeface="Roboto"/>
                <a:sym typeface="Roboto"/>
              </a:endParaRPr>
            </a:p>
            <a:p>
              <a:pPr marL="0" lvl="0" indent="0" algn="ctr" rtl="0">
                <a:lnSpc>
                  <a:spcPct val="115000"/>
                </a:lnSpc>
                <a:spcBef>
                  <a:spcPts val="1600"/>
                </a:spcBef>
                <a:spcAft>
                  <a:spcPts val="1600"/>
                </a:spcAft>
                <a:buNone/>
              </a:pPr>
              <a:r>
                <a:rPr lang="en">
                  <a:solidFill>
                    <a:srgbClr val="5E5E5E"/>
                  </a:solidFill>
                  <a:latin typeface="Roboto"/>
                  <a:ea typeface="Roboto"/>
                  <a:cs typeface="Roboto"/>
                  <a:sym typeface="Roboto"/>
                </a:rPr>
                <a:t>Live Coding Interview</a:t>
              </a:r>
              <a:endParaRPr>
                <a:solidFill>
                  <a:srgbClr val="5E5E5E"/>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2"/>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Live Coding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Live Coding - Introduction</a:t>
            </a:r>
            <a:endParaRPr/>
          </a:p>
        </p:txBody>
      </p:sp>
      <p:sp>
        <p:nvSpPr>
          <p:cNvPr id="187" name="Google Shape;187;p23"/>
          <p:cNvSpPr txBox="1">
            <a:spLocks noGrp="1"/>
          </p:cNvSpPr>
          <p:nvPr>
            <p:ph type="body" idx="1"/>
          </p:nvPr>
        </p:nvSpPr>
        <p:spPr>
          <a:xfrm>
            <a:off x="471900" y="1919074"/>
            <a:ext cx="3999900" cy="3017199"/>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Why</a:t>
            </a:r>
            <a:endParaRPr dirty="0"/>
          </a:p>
          <a:p>
            <a:pPr marL="914400" lvl="1" indent="-317500" algn="l" rtl="0">
              <a:spcBef>
                <a:spcPts val="0"/>
              </a:spcBef>
              <a:spcAft>
                <a:spcPts val="0"/>
              </a:spcAft>
              <a:buSzPts val="1400"/>
              <a:buChar char="○"/>
            </a:pPr>
            <a:r>
              <a:rPr lang="en" sz="1400" dirty="0"/>
              <a:t>Live Coding Interview is Likely</a:t>
            </a:r>
            <a:endParaRPr sz="1400" dirty="0"/>
          </a:p>
          <a:p>
            <a:pPr marL="914400" lvl="1" indent="-317500" algn="l" rtl="0">
              <a:spcBef>
                <a:spcPts val="0"/>
              </a:spcBef>
              <a:spcAft>
                <a:spcPts val="0"/>
              </a:spcAft>
              <a:buSzPts val="1400"/>
              <a:buChar char="○"/>
            </a:pPr>
            <a:r>
              <a:rPr lang="en" sz="1400" dirty="0"/>
              <a:t>Mock Live Coding Interviews - John</a:t>
            </a:r>
            <a:endParaRPr sz="1400" dirty="0"/>
          </a:p>
          <a:p>
            <a:pPr marL="457200" lvl="0" indent="-317500" algn="l" rtl="0">
              <a:spcBef>
                <a:spcPts val="0"/>
              </a:spcBef>
              <a:spcAft>
                <a:spcPts val="0"/>
              </a:spcAft>
              <a:buSzPts val="1400"/>
              <a:buChar char="●"/>
            </a:pPr>
            <a:r>
              <a:rPr lang="en" dirty="0"/>
              <a:t>Many Approaches</a:t>
            </a:r>
            <a:endParaRPr dirty="0"/>
          </a:p>
          <a:p>
            <a:pPr marL="914400" lvl="1" indent="-317500" algn="l" rtl="0">
              <a:spcBef>
                <a:spcPts val="0"/>
              </a:spcBef>
              <a:spcAft>
                <a:spcPts val="0"/>
              </a:spcAft>
              <a:buSzPts val="1400"/>
              <a:buChar char="○"/>
            </a:pPr>
            <a:r>
              <a:rPr lang="en" sz="1400" dirty="0"/>
              <a:t>In-Person or Online</a:t>
            </a:r>
            <a:endParaRPr sz="1400" dirty="0"/>
          </a:p>
          <a:p>
            <a:pPr marL="914400" lvl="1" indent="-317500" algn="l" rtl="0">
              <a:spcBef>
                <a:spcPts val="0"/>
              </a:spcBef>
              <a:spcAft>
                <a:spcPts val="0"/>
              </a:spcAft>
              <a:buSzPts val="1400"/>
              <a:buChar char="○"/>
            </a:pPr>
            <a:r>
              <a:rPr lang="en" sz="1400" dirty="0"/>
              <a:t>Whiteboard or Computer</a:t>
            </a:r>
            <a:endParaRPr sz="1400" dirty="0"/>
          </a:p>
          <a:p>
            <a:pPr marL="914400" lvl="1" indent="-317500" algn="l" rtl="0">
              <a:spcBef>
                <a:spcPts val="0"/>
              </a:spcBef>
              <a:spcAft>
                <a:spcPts val="0"/>
              </a:spcAft>
              <a:buSzPts val="1400"/>
              <a:buChar char="○"/>
            </a:pPr>
            <a:r>
              <a:rPr lang="en" sz="1400" dirty="0"/>
              <a:t>IDE or Notepad</a:t>
            </a:r>
            <a:endParaRPr sz="1400" dirty="0"/>
          </a:p>
          <a:p>
            <a:pPr marL="914400" lvl="1" indent="-317500" algn="l" rtl="0">
              <a:spcBef>
                <a:spcPts val="0"/>
              </a:spcBef>
              <a:spcAft>
                <a:spcPts val="0"/>
              </a:spcAft>
              <a:buSzPts val="1400"/>
              <a:buChar char="○"/>
            </a:pPr>
            <a:r>
              <a:rPr lang="en" sz="1400" dirty="0"/>
              <a:t>Google</a:t>
            </a:r>
            <a:endParaRPr sz="1400" dirty="0"/>
          </a:p>
          <a:p>
            <a:pPr marL="914400" lvl="1" indent="-317500" algn="l" rtl="0">
              <a:spcBef>
                <a:spcPts val="0"/>
              </a:spcBef>
              <a:spcAft>
                <a:spcPts val="0"/>
              </a:spcAft>
              <a:buSzPts val="1400"/>
              <a:buChar char="○"/>
            </a:pPr>
            <a:r>
              <a:rPr lang="en" sz="1400" dirty="0"/>
              <a:t>Ask Before Interview!</a:t>
            </a:r>
            <a:endParaRPr sz="1400" dirty="0"/>
          </a:p>
          <a:p>
            <a:pPr marL="457200" lvl="0" indent="-317500" algn="l" rtl="0">
              <a:spcBef>
                <a:spcPts val="0"/>
              </a:spcBef>
              <a:spcAft>
                <a:spcPts val="0"/>
              </a:spcAft>
              <a:buSzPts val="1400"/>
              <a:buChar char="●"/>
            </a:pPr>
            <a:r>
              <a:rPr lang="en" dirty="0"/>
              <a:t>Goals</a:t>
            </a:r>
            <a:endParaRPr dirty="0"/>
          </a:p>
          <a:p>
            <a:pPr marL="914400" lvl="1" indent="-317500" algn="l" rtl="0">
              <a:spcBef>
                <a:spcPts val="0"/>
              </a:spcBef>
              <a:spcAft>
                <a:spcPts val="0"/>
              </a:spcAft>
              <a:buSzPts val="1400"/>
              <a:buChar char="○"/>
            </a:pPr>
            <a:r>
              <a:rPr lang="en" sz="1400" dirty="0"/>
              <a:t>Solve Problems</a:t>
            </a:r>
            <a:endParaRPr sz="1400" dirty="0"/>
          </a:p>
          <a:p>
            <a:pPr marL="914400" lvl="1" indent="-317500" algn="l" rtl="0">
              <a:spcBef>
                <a:spcPts val="0"/>
              </a:spcBef>
              <a:spcAft>
                <a:spcPts val="0"/>
              </a:spcAft>
              <a:buSzPts val="1400"/>
              <a:buChar char="○"/>
            </a:pPr>
            <a:r>
              <a:rPr lang="en" sz="1400" dirty="0"/>
              <a:t>Collaborate</a:t>
            </a:r>
            <a:endParaRPr sz="1400" dirty="0"/>
          </a:p>
        </p:txBody>
      </p:sp>
      <p:pic>
        <p:nvPicPr>
          <p:cNvPr id="188" name="Google Shape;188;p23"/>
          <p:cNvPicPr preferRelativeResize="0"/>
          <p:nvPr/>
        </p:nvPicPr>
        <p:blipFill>
          <a:blip r:embed="rId3">
            <a:alphaModFix/>
          </a:blip>
          <a:stretch>
            <a:fillRect/>
          </a:stretch>
        </p:blipFill>
        <p:spPr>
          <a:xfrm>
            <a:off x="4371364" y="1919075"/>
            <a:ext cx="4322636" cy="3017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Live Coding - Goals</a:t>
            </a:r>
            <a:endParaRPr/>
          </a:p>
        </p:txBody>
      </p:sp>
      <p:sp>
        <p:nvSpPr>
          <p:cNvPr id="194" name="Google Shape;194;p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Interviewers are looking for candidates who...</a:t>
            </a:r>
            <a:endParaRPr/>
          </a:p>
          <a:p>
            <a:pPr marL="457200" lvl="0" indent="-342900" algn="l" rtl="0">
              <a:spcBef>
                <a:spcPts val="1600"/>
              </a:spcBef>
              <a:spcAft>
                <a:spcPts val="0"/>
              </a:spcAft>
              <a:buSzPts val="1800"/>
              <a:buChar char="●"/>
            </a:pPr>
            <a:r>
              <a:rPr lang="en"/>
              <a:t>...ask questions to fully understand the problem.</a:t>
            </a:r>
            <a:endParaRPr/>
          </a:p>
          <a:p>
            <a:pPr marL="457200" lvl="0" indent="-342900" algn="l" rtl="0">
              <a:spcBef>
                <a:spcPts val="0"/>
              </a:spcBef>
              <a:spcAft>
                <a:spcPts val="0"/>
              </a:spcAft>
              <a:buSzPts val="1800"/>
              <a:buChar char="●"/>
            </a:pPr>
            <a:r>
              <a:rPr lang="en"/>
              <a:t>...work towards a correct solution.</a:t>
            </a:r>
            <a:endParaRPr/>
          </a:p>
          <a:p>
            <a:pPr marL="457200" lvl="0" indent="-342900" algn="l" rtl="0">
              <a:spcBef>
                <a:spcPts val="0"/>
              </a:spcBef>
              <a:spcAft>
                <a:spcPts val="0"/>
              </a:spcAft>
              <a:buSzPts val="1800"/>
              <a:buChar char="●"/>
            </a:pPr>
            <a:r>
              <a:rPr lang="en"/>
              <a:t>...has an understanding of the language syntax.</a:t>
            </a:r>
            <a:endParaRPr/>
          </a:p>
          <a:p>
            <a:pPr marL="457200" lvl="0" indent="-342900" algn="l" rtl="0">
              <a:spcBef>
                <a:spcPts val="0"/>
              </a:spcBef>
              <a:spcAft>
                <a:spcPts val="0"/>
              </a:spcAft>
              <a:buSzPts val="1800"/>
              <a:buChar char="●"/>
            </a:pPr>
            <a:r>
              <a:rPr lang="en"/>
              <a:t>...demonstrates how to test the solution.</a:t>
            </a:r>
            <a:endParaRPr/>
          </a:p>
          <a:p>
            <a:pPr marL="457200" lvl="0" indent="-342900" algn="l" rtl="0">
              <a:spcBef>
                <a:spcPts val="0"/>
              </a:spcBef>
              <a:spcAft>
                <a:spcPts val="0"/>
              </a:spcAft>
              <a:buSzPts val="1800"/>
              <a:buChar char="●"/>
            </a:pPr>
            <a:r>
              <a:rPr lang="en"/>
              <a:t>...addresses any bugs.</a:t>
            </a:r>
            <a:endParaRPr/>
          </a:p>
          <a:p>
            <a:pPr marL="457200" lvl="0" indent="-342900" algn="l" rtl="0">
              <a:spcBef>
                <a:spcPts val="0"/>
              </a:spcBef>
              <a:spcAft>
                <a:spcPts val="0"/>
              </a:spcAft>
              <a:buSzPts val="1800"/>
              <a:buChar char="●"/>
            </a:pPr>
            <a:r>
              <a:rPr lang="en"/>
              <a:t>...can communicate their thought process.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Live Coding - Process</a:t>
            </a:r>
            <a:endParaRPr/>
          </a:p>
        </p:txBody>
      </p:sp>
      <p:sp>
        <p:nvSpPr>
          <p:cNvPr id="200" name="Google Shape;200;p25"/>
          <p:cNvSpPr txBox="1">
            <a:spLocks noGrp="1"/>
          </p:cNvSpPr>
          <p:nvPr>
            <p:ph type="body" idx="1"/>
          </p:nvPr>
        </p:nvSpPr>
        <p:spPr>
          <a:xfrm>
            <a:off x="471900" y="1919075"/>
            <a:ext cx="4119900" cy="2710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dirty="0"/>
              <a:t>Gather Requirements</a:t>
            </a:r>
            <a:endParaRPr sz="2400" dirty="0"/>
          </a:p>
          <a:p>
            <a:pPr marL="457200" lvl="0" indent="-381000" algn="l" rtl="0">
              <a:spcBef>
                <a:spcPts val="0"/>
              </a:spcBef>
              <a:spcAft>
                <a:spcPts val="0"/>
              </a:spcAft>
              <a:buSzPts val="2400"/>
              <a:buChar char="●"/>
            </a:pPr>
            <a:r>
              <a:rPr lang="en" sz="2400" dirty="0"/>
              <a:t>Break Problem Down</a:t>
            </a:r>
            <a:endParaRPr sz="2400" dirty="0"/>
          </a:p>
          <a:p>
            <a:pPr marL="457200" lvl="0" indent="-381000" algn="l" rtl="0">
              <a:spcBef>
                <a:spcPts val="0"/>
              </a:spcBef>
              <a:spcAft>
                <a:spcPts val="0"/>
              </a:spcAft>
              <a:buSzPts val="2400"/>
              <a:buChar char="●"/>
            </a:pPr>
            <a:r>
              <a:rPr lang="en" sz="2400" dirty="0"/>
              <a:t>Pseudocode</a:t>
            </a:r>
            <a:endParaRPr sz="2400" dirty="0"/>
          </a:p>
          <a:p>
            <a:pPr marL="457200" lvl="0" indent="-381000" algn="l" rtl="0">
              <a:spcBef>
                <a:spcPts val="0"/>
              </a:spcBef>
              <a:spcAft>
                <a:spcPts val="0"/>
              </a:spcAft>
              <a:buSzPts val="2400"/>
              <a:buChar char="●"/>
            </a:pPr>
            <a:r>
              <a:rPr lang="en" sz="2400" dirty="0"/>
              <a:t>Write Syntax (sometimes)</a:t>
            </a:r>
            <a:endParaRPr sz="2400" dirty="0"/>
          </a:p>
          <a:p>
            <a:pPr marL="457200" lvl="0" indent="-381000" algn="l" rtl="0">
              <a:spcBef>
                <a:spcPts val="0"/>
              </a:spcBef>
              <a:spcAft>
                <a:spcPts val="0"/>
              </a:spcAft>
              <a:buSzPts val="2400"/>
              <a:buChar char="●"/>
            </a:pPr>
            <a:r>
              <a:rPr lang="en" sz="2400" dirty="0"/>
              <a:t>Test &amp; Make Changes</a:t>
            </a:r>
            <a:endParaRPr sz="2400" dirty="0"/>
          </a:p>
        </p:txBody>
      </p:sp>
      <p:pic>
        <p:nvPicPr>
          <p:cNvPr id="201" name="Google Shape;201;p25"/>
          <p:cNvPicPr preferRelativeResize="0"/>
          <p:nvPr/>
        </p:nvPicPr>
        <p:blipFill>
          <a:blip r:embed="rId3">
            <a:alphaModFix/>
          </a:blip>
          <a:stretch>
            <a:fillRect/>
          </a:stretch>
        </p:blipFill>
        <p:spPr>
          <a:xfrm>
            <a:off x="4878312" y="1837075"/>
            <a:ext cx="3368439" cy="3072025"/>
          </a:xfrm>
          <a:prstGeom prst="rect">
            <a:avLst/>
          </a:prstGeom>
          <a:noFill/>
          <a:ln>
            <a:noFill/>
          </a:ln>
        </p:spPr>
      </p:pic>
      <p:sp>
        <p:nvSpPr>
          <p:cNvPr id="202" name="Google Shape;202;p25"/>
          <p:cNvSpPr txBox="1"/>
          <p:nvPr/>
        </p:nvSpPr>
        <p:spPr>
          <a:xfrm>
            <a:off x="201275" y="4644050"/>
            <a:ext cx="4591800" cy="26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chemeClr val="hlink"/>
                </a:solidFill>
                <a:latin typeface="Roboto"/>
                <a:ea typeface="Roboto"/>
                <a:cs typeface="Roboto"/>
                <a:sym typeface="Roboto"/>
                <a:hlinkClick r:id="rId4"/>
              </a:rPr>
              <a:t>https://education.launchcode.org/liftoff/videos/live-coding/</a:t>
            </a:r>
            <a:r>
              <a:rPr lang="en" sz="1200">
                <a:latin typeface="Roboto"/>
                <a:ea typeface="Roboto"/>
                <a:cs typeface="Roboto"/>
                <a:sym typeface="Roboto"/>
              </a:rPr>
              <a:t> </a:t>
            </a:r>
            <a:endParaRPr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296</TotalTime>
  <Words>717</Words>
  <Application>Microsoft Macintosh PowerPoint</Application>
  <PresentationFormat>On-screen Show (16:9)</PresentationFormat>
  <Paragraphs>196</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Roboto</vt:lpstr>
      <vt:lpstr>Arial</vt:lpstr>
      <vt:lpstr>Material</vt:lpstr>
      <vt:lpstr>LaunchCode Liftoff</vt:lpstr>
      <vt:lpstr>Agenda</vt:lpstr>
      <vt:lpstr>Objectives</vt:lpstr>
      <vt:lpstr>Liftoff Project Timeline</vt:lpstr>
      <vt:lpstr>Liftoff Project Timeline</vt:lpstr>
      <vt:lpstr>Live Coding</vt:lpstr>
      <vt:lpstr>Live Coding - Introduction</vt:lpstr>
      <vt:lpstr>Live Coding - Goals</vt:lpstr>
      <vt:lpstr>Live Coding - Process</vt:lpstr>
      <vt:lpstr>Gather Requirements</vt:lpstr>
      <vt:lpstr>Break Problem Down</vt:lpstr>
      <vt:lpstr>Pseudocode</vt:lpstr>
      <vt:lpstr>Write Syntax</vt:lpstr>
      <vt:lpstr>Test</vt:lpstr>
      <vt:lpstr>Make Changes</vt:lpstr>
      <vt:lpstr>Practice Makes Perfect</vt:lpstr>
      <vt:lpstr>Demo - Live Coding</vt:lpstr>
      <vt:lpstr>FizzBuzz</vt:lpstr>
      <vt:lpstr>Code Reviews</vt:lpstr>
      <vt:lpstr>Clean Code Best Practices</vt:lpstr>
      <vt:lpstr>PowerPoint Presentation</vt:lpstr>
      <vt:lpstr>Addressing Feedback</vt:lpstr>
      <vt:lpstr>Giving Feedback</vt:lpstr>
      <vt:lpstr>Recap and Q&amp;A</vt:lpstr>
      <vt:lpstr>Assignments</vt:lpstr>
      <vt:lpstr>Activity - Huddle (15 mins)</vt:lpstr>
      <vt:lpstr>Activity - Live Coding Pair Up</vt:lpstr>
      <vt:lpstr>Activity - Code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LaunchCode Liftoff</dc:title>
  <cp:lastModifiedBy>Hank DeDona</cp:lastModifiedBy>
  <cp:revision>20</cp:revision>
  <dcterms:modified xsi:type="dcterms:W3CDTF">2020-04-27T23:24:15Z</dcterms:modified>
</cp:coreProperties>
</file>